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56" r:id="rId2"/>
    <p:sldId id="259" r:id="rId3"/>
    <p:sldId id="258" r:id="rId4"/>
    <p:sldId id="257" r:id="rId5"/>
    <p:sldId id="324" r:id="rId6"/>
    <p:sldId id="260" r:id="rId7"/>
    <p:sldId id="288" r:id="rId8"/>
    <p:sldId id="325" r:id="rId9"/>
    <p:sldId id="305" r:id="rId10"/>
    <p:sldId id="306" r:id="rId11"/>
    <p:sldId id="309" r:id="rId12"/>
    <p:sldId id="310" r:id="rId13"/>
    <p:sldId id="311" r:id="rId14"/>
    <p:sldId id="312" r:id="rId15"/>
    <p:sldId id="314" r:id="rId16"/>
    <p:sldId id="315" r:id="rId17"/>
    <p:sldId id="316" r:id="rId18"/>
    <p:sldId id="319" r:id="rId19"/>
    <p:sldId id="320" r:id="rId20"/>
    <p:sldId id="322" r:id="rId21"/>
    <p:sldId id="282" r:id="rId22"/>
    <p:sldId id="283" r:id="rId23"/>
    <p:sldId id="326" r:id="rId24"/>
    <p:sldId id="289" r:id="rId25"/>
    <p:sldId id="304" r:id="rId26"/>
    <p:sldId id="295" r:id="rId27"/>
    <p:sldId id="296" r:id="rId28"/>
    <p:sldId id="297" r:id="rId29"/>
    <p:sldId id="298" r:id="rId30"/>
    <p:sldId id="299" r:id="rId31"/>
    <p:sldId id="300" r:id="rId32"/>
    <p:sldId id="301" r:id="rId33"/>
    <p:sldId id="302" r:id="rId34"/>
    <p:sldId id="327" r:id="rId35"/>
    <p:sldId id="291" r:id="rId36"/>
    <p:sldId id="328" r:id="rId37"/>
    <p:sldId id="292" r:id="rId38"/>
    <p:sldId id="293" r:id="rId39"/>
    <p:sldId id="294" r:id="rId40"/>
    <p:sldId id="329" r:id="rId41"/>
    <p:sldId id="263" r:id="rId42"/>
    <p:sldId id="330" r:id="rId43"/>
    <p:sldId id="261" r:id="rId44"/>
    <p:sldId id="323" r:id="rId45"/>
    <p:sldId id="331" r:id="rId46"/>
    <p:sldId id="285" r:id="rId47"/>
    <p:sldId id="279" r:id="rId48"/>
    <p:sldId id="280" r:id="rId49"/>
    <p:sldId id="277" r:id="rId50"/>
    <p:sldId id="281" r:id="rId51"/>
    <p:sldId id="286" r:id="rId52"/>
    <p:sldId id="287" r:id="rId53"/>
    <p:sldId id="303" r:id="rId54"/>
    <p:sldId id="275" r:id="rId55"/>
    <p:sldId id="267" r:id="rId56"/>
    <p:sldId id="266"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112" d="100"/>
          <a:sy n="112" d="100"/>
        </p:scale>
        <p:origin x="-1368"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9/10/17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Whole genome data is exceptionally</a:t>
            </a:r>
            <a:r>
              <a:rPr lang="en-US" baseline="0" dirty="0" smtClean="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smtClean="0"/>
              <a:t>We currently use </a:t>
            </a:r>
            <a:r>
              <a:rPr lang="en-US" baseline="0" dirty="0" err="1" smtClean="0"/>
              <a:t>cnv</a:t>
            </a:r>
            <a:r>
              <a:rPr lang="en-US" baseline="0" dirty="0" smtClean="0"/>
              <a:t>-hmm, </a:t>
            </a:r>
            <a:r>
              <a:rPr lang="en-US" baseline="0" dirty="0" err="1" smtClean="0"/>
              <a:t>CopyCat</a:t>
            </a:r>
            <a:r>
              <a:rPr lang="en-US" baseline="0" dirty="0" smtClean="0"/>
              <a:t>, and </a:t>
            </a:r>
            <a:r>
              <a:rPr lang="en-US" baseline="0" dirty="0" err="1" smtClean="0"/>
              <a:t>CnView</a:t>
            </a:r>
            <a:r>
              <a:rPr lang="en-US" baseline="0" dirty="0" smtClean="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50</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7</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ddNTP</a:t>
            </a:r>
            <a:r>
              <a:rPr lang="en-US" dirty="0" smtClean="0"/>
              <a:t> = </a:t>
            </a:r>
            <a:r>
              <a:rPr lang="en-US" dirty="0" err="1" smtClean="0"/>
              <a:t>dideoxy</a:t>
            </a:r>
            <a:r>
              <a:rPr lang="en-US" dirty="0" smtClean="0"/>
              <a:t> nucleoside triphosphate</a:t>
            </a:r>
          </a:p>
          <a:p>
            <a:r>
              <a:rPr lang="en-US" dirty="0" smtClean="0"/>
              <a:t>dNTP</a:t>
            </a:r>
            <a:r>
              <a:rPr lang="en-US" baseline="0" dirty="0" smtClean="0"/>
              <a:t> = deoxy nucleoside triphosphate</a:t>
            </a:r>
            <a:endParaRPr lang="en-US" dirty="0"/>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9</a:t>
            </a:fld>
            <a:endParaRPr lang="en-US" altLang="en-US"/>
          </a:p>
        </p:txBody>
      </p:sp>
    </p:spTree>
    <p:extLst>
      <p:ext uri="{BB962C8B-B14F-4D97-AF65-F5344CB8AC3E}">
        <p14:creationId xmlns:p14="http://schemas.microsoft.com/office/powerpoint/2010/main" val="1269656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ddNTP</a:t>
            </a:r>
            <a:r>
              <a:rPr lang="en-US" dirty="0" smtClean="0"/>
              <a:t> = </a:t>
            </a:r>
            <a:r>
              <a:rPr lang="en-US" dirty="0" err="1" smtClean="0"/>
              <a:t>dideoxy</a:t>
            </a:r>
            <a:r>
              <a:rPr lang="en-US" dirty="0" smtClean="0"/>
              <a:t> nucleoside triphosphate</a:t>
            </a:r>
          </a:p>
          <a:p>
            <a:r>
              <a:rPr lang="en-US" dirty="0" smtClean="0"/>
              <a:t>dNTP</a:t>
            </a:r>
            <a:r>
              <a:rPr lang="en-US" baseline="0" dirty="0" smtClean="0"/>
              <a:t> = deoxy nucleoside triphosphate</a:t>
            </a:r>
            <a:endParaRPr lang="en-US" dirty="0"/>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10</a:t>
            </a:fld>
            <a:endParaRPr lang="en-US" altLang="en-US"/>
          </a:p>
        </p:txBody>
      </p:sp>
    </p:spTree>
    <p:extLst>
      <p:ext uri="{BB962C8B-B14F-4D97-AF65-F5344CB8AC3E}">
        <p14:creationId xmlns:p14="http://schemas.microsoft.com/office/powerpoint/2010/main" val="156745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alibri" charset="0"/>
              </a:rPr>
              <a:t>DNA sequencing capabilities have changed radically since 2005, with the introduction of next-generation or </a:t>
            </a:r>
            <a:r>
              <a:rPr lang="ja-JP" altLang="en-US">
                <a:latin typeface="Calibri" charset="0"/>
              </a:rPr>
              <a:t>“</a:t>
            </a:r>
            <a:r>
              <a:rPr lang="en-US" altLang="ja-JP">
                <a:latin typeface="Calibri" charset="0"/>
              </a:rPr>
              <a:t>massively parallel</a:t>
            </a:r>
            <a:r>
              <a:rPr lang="ja-JP" altLang="en-US">
                <a:latin typeface="Calibri" charset="0"/>
              </a:rPr>
              <a:t>”</a:t>
            </a:r>
            <a:r>
              <a:rPr lang="en-US" altLang="ja-JP">
                <a:latin typeface="Calibri" charset="0"/>
              </a:rPr>
              <a:t> sequencing instruments.  These differ fundamentally from capillary/Sanger methods because the up-front processes required of the latter, such as subcloning, picking of colonies, DNA isolation, and DNA sequencing reaction preparation are no longer needed (top panel).  Rather, the massively parallel methods sequence the randomly fragmented, adapter ligated </a:t>
            </a:r>
            <a:r>
              <a:rPr lang="ja-JP" altLang="en-US">
                <a:latin typeface="Calibri" charset="0"/>
              </a:rPr>
              <a:t>“</a:t>
            </a:r>
            <a:r>
              <a:rPr lang="en-US" altLang="ja-JP">
                <a:latin typeface="Calibri" charset="0"/>
              </a:rPr>
              <a:t>library</a:t>
            </a:r>
            <a:r>
              <a:rPr lang="ja-JP" altLang="en-US">
                <a:latin typeface="Calibri" charset="0"/>
              </a:rPr>
              <a:t>”</a:t>
            </a:r>
            <a:r>
              <a:rPr lang="en-US" altLang="ja-JP">
                <a:latin typeface="Calibri" charset="0"/>
              </a:rPr>
              <a:t> fragments in a stepwise method that intercalates DNA sequencing steps with detection steps.  This so-called massively parallel method means that a single human genome can be sequenced in a matter of days to produce the data required to characterize that genome by comparison to the human reference genome.</a:t>
            </a:r>
            <a:endParaRPr lang="en-US" altLang="en-US">
              <a:latin typeface="Calibri"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charset="0"/>
                <a:ea typeface="ＭＳ Ｐゴシック" charset="-128"/>
              </a:defRPr>
            </a:lvl1pPr>
            <a:lvl2pPr marL="742950" indent="-285750">
              <a:defRPr>
                <a:solidFill>
                  <a:schemeClr val="tx1"/>
                </a:solidFill>
                <a:latin typeface="Bookman Old Style" charset="0"/>
                <a:ea typeface="ＭＳ Ｐゴシック" charset="-128"/>
              </a:defRPr>
            </a:lvl2pPr>
            <a:lvl3pPr marL="1143000" indent="-228600">
              <a:defRPr>
                <a:solidFill>
                  <a:schemeClr val="tx1"/>
                </a:solidFill>
                <a:latin typeface="Bookman Old Style" charset="0"/>
                <a:ea typeface="ＭＳ Ｐゴシック" charset="-128"/>
              </a:defRPr>
            </a:lvl3pPr>
            <a:lvl4pPr marL="1600200" indent="-228600">
              <a:defRPr>
                <a:solidFill>
                  <a:schemeClr val="tx1"/>
                </a:solidFill>
                <a:latin typeface="Bookman Old Style" charset="0"/>
                <a:ea typeface="ＭＳ Ｐゴシック" charset="-128"/>
              </a:defRPr>
            </a:lvl4pPr>
            <a:lvl5pPr marL="2057400" indent="-228600">
              <a:defRPr>
                <a:solidFill>
                  <a:schemeClr val="tx1"/>
                </a:solidFill>
                <a:latin typeface="Bookman Old Style" charset="0"/>
                <a:ea typeface="ＭＳ Ｐゴシック" charset="-128"/>
              </a:defRPr>
            </a:lvl5pPr>
            <a:lvl6pPr marL="2514600" indent="-228600" eaLnBrk="0" fontAlgn="base" hangingPunct="0">
              <a:spcBef>
                <a:spcPct val="0"/>
              </a:spcBef>
              <a:spcAft>
                <a:spcPct val="0"/>
              </a:spcAft>
              <a:defRPr>
                <a:solidFill>
                  <a:schemeClr val="tx1"/>
                </a:solidFill>
                <a:latin typeface="Bookman Old Style" charset="0"/>
                <a:ea typeface="ＭＳ Ｐゴシック" charset="-128"/>
              </a:defRPr>
            </a:lvl6pPr>
            <a:lvl7pPr marL="2971800" indent="-228600" eaLnBrk="0" fontAlgn="base" hangingPunct="0">
              <a:spcBef>
                <a:spcPct val="0"/>
              </a:spcBef>
              <a:spcAft>
                <a:spcPct val="0"/>
              </a:spcAft>
              <a:defRPr>
                <a:solidFill>
                  <a:schemeClr val="tx1"/>
                </a:solidFill>
                <a:latin typeface="Bookman Old Style" charset="0"/>
                <a:ea typeface="ＭＳ Ｐゴシック" charset="-128"/>
              </a:defRPr>
            </a:lvl7pPr>
            <a:lvl8pPr marL="3429000" indent="-228600" eaLnBrk="0" fontAlgn="base" hangingPunct="0">
              <a:spcBef>
                <a:spcPct val="0"/>
              </a:spcBef>
              <a:spcAft>
                <a:spcPct val="0"/>
              </a:spcAft>
              <a:defRPr>
                <a:solidFill>
                  <a:schemeClr val="tx1"/>
                </a:solidFill>
                <a:latin typeface="Bookman Old Style" charset="0"/>
                <a:ea typeface="ＭＳ Ｐゴシック" charset="-128"/>
              </a:defRPr>
            </a:lvl8pPr>
            <a:lvl9pPr marL="3886200" indent="-228600" eaLnBrk="0" fontAlgn="base" hangingPunct="0">
              <a:spcBef>
                <a:spcPct val="0"/>
              </a:spcBef>
              <a:spcAft>
                <a:spcPct val="0"/>
              </a:spcAft>
              <a:defRPr>
                <a:solidFill>
                  <a:schemeClr val="tx1"/>
                </a:solidFill>
                <a:latin typeface="Bookman Old Style" charset="0"/>
                <a:ea typeface="ＭＳ Ｐゴシック" charset="-128"/>
              </a:defRPr>
            </a:lvl9pPr>
          </a:lstStyle>
          <a:p>
            <a:fld id="{635125F7-F227-874D-BB28-5069BF8910DF}" type="slidenum">
              <a:rPr lang="en-US" altLang="en-US">
                <a:solidFill>
                  <a:srgbClr val="000000"/>
                </a:solidFill>
                <a:latin typeface="Arial" charset="0"/>
              </a:rPr>
              <a:pPr/>
              <a:t>12</a:t>
            </a:fld>
            <a:endParaRPr lang="en-US" altLang="en-US">
              <a:solidFill>
                <a:srgbClr val="000000"/>
              </a:solidFill>
              <a:latin typeface="Arial" charset="0"/>
            </a:endParaRPr>
          </a:p>
        </p:txBody>
      </p:sp>
    </p:spTree>
    <p:extLst>
      <p:ext uri="{BB962C8B-B14F-4D97-AF65-F5344CB8AC3E}">
        <p14:creationId xmlns:p14="http://schemas.microsoft.com/office/powerpoint/2010/main" val="166367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pPr marL="171450" indent="-171450">
              <a:buFontTx/>
              <a:buChar char="-"/>
            </a:pPr>
            <a:r>
              <a:rPr lang="en-US" dirty="0" smtClean="0"/>
              <a:t>We</a:t>
            </a:r>
            <a:r>
              <a:rPr lang="en-US" baseline="0" dirty="0" smtClean="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smtClean="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22</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171450" indent="-171450">
              <a:buFontTx/>
              <a:buChar char="-"/>
            </a:pPr>
            <a:endParaRPr lang="en-US" sz="1800" baseline="0"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46</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smtClean="0"/>
              <a:t>If we overlay</a:t>
            </a:r>
            <a:r>
              <a:rPr lang="en-US" baseline="0" dirty="0" smtClean="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smtClean="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ensembl.org/info/website/upload/gff.html" TargetMode="External"/><Relationship Id="rId4" Type="http://schemas.openxmlformats.org/officeDocument/2006/relationships/hyperlink" Target="http://www.ensembl.org/info/website/upload/bed.html" TargetMode="External"/><Relationship Id="rId5" Type="http://schemas.openxmlformats.org/officeDocument/2006/relationships/hyperlink" Target="https://samtools.github.io/hts-specs/VCFv4.3.pdf" TargetMode="External"/><Relationship Id="rId6" Type="http://schemas.openxmlformats.org/officeDocument/2006/relationships/hyperlink" Target="http://www.ensembl.org/info/docs/tools/vep/vep_formats.html%23output" TargetMode="External"/><Relationship Id="rId7" Type="http://schemas.openxmlformats.org/officeDocument/2006/relationships/hyperlink" Target="https://wiki.nci.nih.gov/display/TCGA/Mutation+Annotation+Format+(MAF)+Specification" TargetMode="External"/><Relationship Id="rId8" Type="http://schemas.openxmlformats.org/officeDocument/2006/relationships/hyperlink" Target="https://samtools.github.io/hts-specs/SAMv1.pdf" TargetMode="External"/><Relationship Id="rId1" Type="http://schemas.openxmlformats.org/officeDocument/2006/relationships/slideLayout" Target="../slideLayouts/slideLayout2.xml"/><Relationship Id="rId2" Type="http://schemas.openxmlformats.org/officeDocument/2006/relationships/hyperlink" Target="http://genetics.bwh.harvard.edu/pph/FASTA.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4" Type="http://schemas.openxmlformats.org/officeDocument/2006/relationships/hyperlink" Target="http://samtools.github.io/hts-specs/VCFv4.2.pdf" TargetMode="External"/><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mtools.sourceforge.net/SAM1.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roadinstitute.github.io/picard/explain-flags.html" TargetMode="Externa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enome.ucsc.edu/FAQ/FAQformat.html%23format1"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mkweb.bcgsc.ca/color/" TargetMode="External"/><Relationship Id="rId4" Type="http://schemas.openxmlformats.org/officeDocument/2006/relationships/hyperlink" Target="http://mkweb.bcgsc.ca/brewer/talks/color-palettes-brewer.pdf" TargetMode="External"/><Relationship Id="rId1" Type="http://schemas.openxmlformats.org/officeDocument/2006/relationships/slideLayout" Target="../slideLayouts/slideLayout2.xml"/><Relationship Id="rId2" Type="http://schemas.openxmlformats.org/officeDocument/2006/relationships/hyperlink" Target="http://blogs.nature.com/methagora/2013/07/data-visualization-points-of-view.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i.org/10.1371/journal.pcbi.1003833"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 Id="rId3" Type="http://schemas.openxmlformats.org/officeDocument/2006/relationships/hyperlink" Target="https://github.com/griffithlab/GenVisR"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enviz.or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enviz.org/course/%23module-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GenViz</a:t>
            </a:r>
            <a:r>
              <a:rPr lang="en-US" dirty="0" smtClean="0"/>
              <a:t> Module 1:</a:t>
            </a:r>
            <a:br>
              <a:rPr lang="en-US" dirty="0" smtClean="0"/>
            </a:br>
            <a:r>
              <a:rPr lang="en-US" dirty="0" smtClean="0"/>
              <a:t>Introduction </a:t>
            </a:r>
            <a:r>
              <a:rPr lang="en-US" dirty="0"/>
              <a:t>to </a:t>
            </a:r>
            <a:r>
              <a:rPr lang="en-US" dirty="0" smtClean="0"/>
              <a:t>genomic data visualization </a:t>
            </a:r>
            <a:r>
              <a:rPr lang="en-US" dirty="0"/>
              <a:t>and </a:t>
            </a:r>
            <a:r>
              <a:rPr lang="en-US" dirty="0" smtClean="0"/>
              <a:t>interpretation</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a:ea typeface="ＭＳ Ｐゴシック" charset="-128"/>
                <a:cs typeface="Trebuchet MS" charset="0"/>
              </a:rPr>
              <a:t>Non-parallel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990600"/>
            <a:ext cx="8115300" cy="558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1957768" y="0"/>
            <a:ext cx="5228463" cy="6858000"/>
          </a:xfrm>
          <a:prstGeom prst="rect">
            <a:avLst/>
          </a:prstGeom>
        </p:spPr>
      </p:pic>
    </p:spTree>
    <p:extLst>
      <p:ext uri="{BB962C8B-B14F-4D97-AF65-F5344CB8AC3E}">
        <p14:creationId xmlns:p14="http://schemas.microsoft.com/office/powerpoint/2010/main" val="19428937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77533"/>
            <a:ext cx="8636000" cy="760667"/>
          </a:xfrm>
        </p:spPr>
        <p:txBody>
          <a:bodyPr>
            <a:normAutofit fontScale="90000"/>
          </a:bodyPr>
          <a:lstStyle/>
          <a:p>
            <a:r>
              <a:rPr lang="en-US" sz="2400" dirty="0" smtClean="0"/>
              <a:t>Costs of sequencing a human genome have plummeted from $100M to $1000</a:t>
            </a:r>
            <a:endParaRPr lang="en-US" sz="24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830" y="1016000"/>
            <a:ext cx="6828366" cy="5121275"/>
          </a:xfrm>
        </p:spPr>
      </p:pic>
    </p:spTree>
    <p:extLst>
      <p:ext uri="{BB962C8B-B14F-4D97-AF65-F5344CB8AC3E}">
        <p14:creationId xmlns:p14="http://schemas.microsoft.com/office/powerpoint/2010/main" val="21015665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idx="4294967295"/>
          </p:nvPr>
        </p:nvSpPr>
        <p:spPr>
          <a:xfrm>
            <a:off x="203200" y="111125"/>
            <a:ext cx="8636000" cy="571500"/>
          </a:xfrm>
        </p:spPr>
        <p:txBody>
          <a:bodyPr>
            <a:normAutofit fontScale="90000"/>
          </a:bodyPr>
          <a:lstStyle/>
          <a:p>
            <a:pPr eaLnBrk="1" hangingPunct="1"/>
            <a:r>
              <a:rPr lang="en-US" altLang="en-US" sz="2000" dirty="0" smtClean="0">
                <a:ea typeface="ＭＳ Ｐゴシック" charset="-128"/>
                <a:cs typeface="Trebuchet MS" charset="0"/>
              </a:rPr>
              <a:t>Massively parallel sequencing (NGS) </a:t>
            </a:r>
            <a:r>
              <a:rPr lang="en-US" altLang="en-US" sz="2000" dirty="0">
                <a:ea typeface="ＭＳ Ｐゴシック" charset="-128"/>
                <a:cs typeface="Trebuchet MS" charset="0"/>
              </a:rPr>
              <a:t>has transformed biomedical inquiry</a:t>
            </a:r>
          </a:p>
        </p:txBody>
      </p:sp>
      <p:pic>
        <p:nvPicPr>
          <p:cNvPr id="69634" name="Picture 2" descr="output_per_instrument_run_v1c.pdf"/>
          <p:cNvPicPr>
            <a:picLocks noChangeAspect="1"/>
          </p:cNvPicPr>
          <p:nvPr/>
        </p:nvPicPr>
        <p:blipFill>
          <a:blip r:embed="rId3">
            <a:extLst>
              <a:ext uri="{28A0092B-C50C-407E-A947-70E740481C1C}">
                <a14:useLocalDpi xmlns:a14="http://schemas.microsoft.com/office/drawing/2010/main" val="0"/>
              </a:ext>
            </a:extLst>
          </a:blip>
          <a:srcRect t="11110" b="51111"/>
          <a:stretch>
            <a:fillRect/>
          </a:stretch>
        </p:blipFill>
        <p:spPr bwMode="auto">
          <a:xfrm>
            <a:off x="190500" y="685800"/>
            <a:ext cx="8763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742950" y="6457950"/>
            <a:ext cx="7681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eaLnBrk="1" hangingPunct="1">
              <a:spcBef>
                <a:spcPct val="0"/>
              </a:spcBef>
              <a:buClrTx/>
              <a:buFontTx/>
              <a:buNone/>
            </a:pPr>
            <a:r>
              <a:rPr lang="en-US" altLang="en-US" sz="1800">
                <a:solidFill>
                  <a:srgbClr val="26261E"/>
                </a:solidFill>
              </a:rPr>
              <a:t>E.R. Mardis, Nature (2011) 470: 198-203, Ann. Rev. Analyt. Chem. (2013)</a:t>
            </a:r>
          </a:p>
        </p:txBody>
      </p:sp>
      <p:pic>
        <p:nvPicPr>
          <p:cNvPr id="5" name="Picture 4" descr="Screen shot 2012-09-09 at 4.33.27 AM.png"/>
          <p:cNvPicPr>
            <a:picLocks/>
          </p:cNvPicPr>
          <p:nvPr/>
        </p:nvPicPr>
        <p:blipFill>
          <a:blip r:embed="rId4">
            <a:extLst>
              <a:ext uri="{28A0092B-C50C-407E-A947-70E740481C1C}">
                <a14:useLocalDpi xmlns:a14="http://schemas.microsoft.com/office/drawing/2010/main" val="0"/>
              </a:ext>
            </a:extLst>
          </a:blip>
          <a:srcRect l="1666" t="15334" r="10001" b="27333"/>
          <a:stretch>
            <a:fillRect/>
          </a:stretch>
        </p:blipFill>
        <p:spPr bwMode="auto">
          <a:xfrm>
            <a:off x="561975" y="3419475"/>
            <a:ext cx="78962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572000" y="2661205"/>
            <a:ext cx="3421129" cy="369332"/>
          </a:xfrm>
          <a:prstGeom prst="rect">
            <a:avLst/>
          </a:prstGeom>
          <a:noFill/>
        </p:spPr>
        <p:txBody>
          <a:bodyPr wrap="none" rtlCol="0">
            <a:spAutoFit/>
          </a:bodyPr>
          <a:lstStyle/>
          <a:p>
            <a:r>
              <a:rPr lang="en-US" dirty="0" smtClean="0">
                <a:latin typeface="+mn-lt"/>
              </a:rPr>
              <a:t>From 100s of reads to millions+</a:t>
            </a:r>
            <a:endParaRPr lang="en-US" dirty="0">
              <a:latin typeface="+mn-lt"/>
            </a:endParaRPr>
          </a:p>
        </p:txBody>
      </p:sp>
    </p:spTree>
    <p:extLst>
      <p:ext uri="{BB962C8B-B14F-4D97-AF65-F5344CB8AC3E}">
        <p14:creationId xmlns:p14="http://schemas.microsoft.com/office/powerpoint/2010/main" val="3510888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4"/>
          <p:cNvSpPr>
            <a:spLocks noGrp="1"/>
          </p:cNvSpPr>
          <p:nvPr>
            <p:ph type="title"/>
          </p:nvPr>
        </p:nvSpPr>
        <p:spPr/>
        <p:txBody>
          <a:bodyPr/>
          <a:lstStyle/>
          <a:p>
            <a:pPr eaLnBrk="1" hangingPunct="1"/>
            <a:r>
              <a:rPr lang="en-US" altLang="en-US">
                <a:ea typeface="ＭＳ Ｐゴシック" charset="-128"/>
                <a:cs typeface="Trebuchet MS" charset="0"/>
              </a:rPr>
              <a:t>Massively Parallel DNA sequencing instruments</a:t>
            </a:r>
          </a:p>
        </p:txBody>
      </p:sp>
      <p:sp>
        <p:nvSpPr>
          <p:cNvPr id="6" name="Content Placeholder 5"/>
          <p:cNvSpPr>
            <a:spLocks noGrp="1"/>
          </p:cNvSpPr>
          <p:nvPr>
            <p:ph idx="1"/>
          </p:nvPr>
        </p:nvSpPr>
        <p:spPr>
          <a:xfrm>
            <a:off x="152400" y="1219200"/>
            <a:ext cx="8839200" cy="5257800"/>
          </a:xfrm>
        </p:spPr>
        <p:txBody>
          <a:bodyPr/>
          <a:lstStyle/>
          <a:p>
            <a:pPr lvl="1" eaLnBrk="1" hangingPunct="1"/>
            <a:r>
              <a:rPr lang="en-US" altLang="en-US" sz="2400" dirty="0">
                <a:ea typeface="ＭＳ Ｐゴシック" charset="-128"/>
                <a:cs typeface="Trebuchet MS" charset="0"/>
              </a:rPr>
              <a:t>All MPS platforms require a library obtained either by amplification or ligation with custom linkers (adapters)</a:t>
            </a:r>
          </a:p>
          <a:p>
            <a:pPr lvl="1" eaLnBrk="1" hangingPunct="1"/>
            <a:r>
              <a:rPr lang="en-US" altLang="en-US" sz="2400" dirty="0">
                <a:ea typeface="ＭＳ Ｐゴシック" charset="-128"/>
                <a:cs typeface="Trebuchet MS" charset="0"/>
              </a:rPr>
              <a:t>Each library fragment is amplified on a solid surface (either bead or flat </a:t>
            </a:r>
            <a:r>
              <a:rPr lang="en-US" altLang="en-US" sz="2400" dirty="0" smtClean="0">
                <a:ea typeface="ＭＳ Ｐゴシック" charset="-128"/>
                <a:cs typeface="Trebuchet MS" charset="0"/>
              </a:rPr>
              <a:t>surface</a:t>
            </a:r>
            <a:r>
              <a:rPr lang="en-US" altLang="en-US" sz="2400" dirty="0">
                <a:ea typeface="ＭＳ Ｐゴシック" charset="-128"/>
                <a:cs typeface="Trebuchet MS" charset="0"/>
              </a:rPr>
              <a:t>) with covalently attached adapters that hybridize the library adapters</a:t>
            </a:r>
          </a:p>
          <a:p>
            <a:pPr lvl="1" eaLnBrk="1" hangingPunct="1"/>
            <a:r>
              <a:rPr lang="en-US" altLang="en-US" sz="2400" dirty="0">
                <a:ea typeface="ＭＳ Ｐゴシック" charset="-128"/>
                <a:cs typeface="Trebuchet MS" charset="0"/>
              </a:rPr>
              <a:t>Direct step-by-step detection of the nucleotide base incorporated by each amplified library fragment set</a:t>
            </a:r>
          </a:p>
          <a:p>
            <a:pPr lvl="1" eaLnBrk="1" hangingPunct="1"/>
            <a:r>
              <a:rPr lang="en-US" altLang="en-US" sz="2400" dirty="0">
                <a:ea typeface="ＭＳ Ｐゴシック" charset="-128"/>
                <a:cs typeface="Trebuchet MS" charset="0"/>
              </a:rPr>
              <a:t>Hundreds of thousands to hundreds of millions of reactions detected per instrument run = </a:t>
            </a:r>
            <a:r>
              <a:rPr lang="ja-JP" altLang="en-US" sz="2400" dirty="0">
                <a:ea typeface="ＭＳ Ｐゴシック" charset="-128"/>
                <a:cs typeface="Trebuchet MS" charset="0"/>
              </a:rPr>
              <a:t>“</a:t>
            </a:r>
            <a:r>
              <a:rPr lang="en-US" altLang="ja-JP" sz="2400" dirty="0">
                <a:ea typeface="ＭＳ Ｐゴシック" charset="-128"/>
                <a:cs typeface="Trebuchet MS" charset="0"/>
              </a:rPr>
              <a:t>massively parallel sequencing</a:t>
            </a:r>
            <a:r>
              <a:rPr lang="ja-JP" altLang="en-US" sz="2400" dirty="0">
                <a:ea typeface="ＭＳ Ｐゴシック" charset="-128"/>
                <a:cs typeface="Trebuchet MS" charset="0"/>
              </a:rPr>
              <a:t>”</a:t>
            </a:r>
            <a:endParaRPr lang="en-US" altLang="ja-JP" sz="2400" dirty="0">
              <a:ea typeface="ＭＳ Ｐゴシック" charset="-128"/>
              <a:cs typeface="Trebuchet MS" charset="0"/>
            </a:endParaRPr>
          </a:p>
          <a:p>
            <a:pPr lvl="1" eaLnBrk="1" hangingPunct="1"/>
            <a:r>
              <a:rPr lang="en-US" altLang="en-US" sz="2400" dirty="0">
                <a:ea typeface="ＭＳ Ｐゴシック" charset="-128"/>
                <a:cs typeface="Trebuchet MS" charset="0"/>
              </a:rPr>
              <a:t>A </a:t>
            </a:r>
            <a:r>
              <a:rPr lang="ja-JP" altLang="en-US" sz="2400" dirty="0">
                <a:ea typeface="ＭＳ Ｐゴシック" charset="-128"/>
                <a:cs typeface="Trebuchet MS" charset="0"/>
              </a:rPr>
              <a:t>“</a:t>
            </a:r>
            <a:r>
              <a:rPr lang="en-US" altLang="ja-JP" sz="2400" dirty="0">
                <a:ea typeface="ＭＳ Ｐゴシック" charset="-128"/>
                <a:cs typeface="Trebuchet MS" charset="0"/>
              </a:rPr>
              <a:t>digital</a:t>
            </a:r>
            <a:r>
              <a:rPr lang="ja-JP" altLang="en-US" sz="2400" dirty="0">
                <a:ea typeface="ＭＳ Ｐゴシック" charset="-128"/>
                <a:cs typeface="Trebuchet MS" charset="0"/>
              </a:rPr>
              <a:t>”</a:t>
            </a:r>
            <a:r>
              <a:rPr lang="en-US" altLang="ja-JP" sz="2400" dirty="0">
                <a:ea typeface="ＭＳ Ｐゴシック" charset="-128"/>
                <a:cs typeface="Trebuchet MS" charset="0"/>
              </a:rPr>
              <a:t> read type that enables direct quantitative comparisons</a:t>
            </a:r>
          </a:p>
          <a:p>
            <a:pPr lvl="1" eaLnBrk="1" hangingPunct="1"/>
            <a:r>
              <a:rPr lang="en-US" altLang="en-US" sz="2400" dirty="0">
                <a:ea typeface="ＭＳ Ｐゴシック" charset="-128"/>
                <a:cs typeface="Trebuchet MS" charset="0"/>
              </a:rPr>
              <a:t>Shorter read lengths than capillary sequencers</a:t>
            </a:r>
          </a:p>
        </p:txBody>
      </p:sp>
    </p:spTree>
    <p:extLst>
      <p:ext uri="{BB962C8B-B14F-4D97-AF65-F5344CB8AC3E}">
        <p14:creationId xmlns:p14="http://schemas.microsoft.com/office/powerpoint/2010/main" val="1781417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accel="50000" decel="5000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accel="50000" decel="5000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en-US">
                <a:ea typeface="ＭＳ Ｐゴシック" charset="-128"/>
                <a:cs typeface="Trebuchet MS" charset="0"/>
              </a:rPr>
              <a:t>Library Construction for MPS</a:t>
            </a:r>
          </a:p>
        </p:txBody>
      </p:sp>
      <p:sp>
        <p:nvSpPr>
          <p:cNvPr id="5" name="Rectangle 4"/>
          <p:cNvSpPr/>
          <p:nvPr/>
        </p:nvSpPr>
        <p:spPr>
          <a:xfrm>
            <a:off x="762000" y="1066800"/>
            <a:ext cx="2286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72707" name="TextBox 5"/>
          <p:cNvSpPr txBox="1">
            <a:spLocks noChangeArrowheads="1"/>
          </p:cNvSpPr>
          <p:nvPr/>
        </p:nvSpPr>
        <p:spPr bwMode="auto">
          <a:xfrm>
            <a:off x="914400" y="4735513"/>
            <a:ext cx="7924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lnSpc>
                <a:spcPct val="80000"/>
              </a:lnSpc>
              <a:spcBef>
                <a:spcPct val="0"/>
              </a:spcBef>
              <a:spcAft>
                <a:spcPts val="1200"/>
              </a:spcAft>
              <a:buClr>
                <a:srgbClr val="497B00"/>
              </a:buClr>
            </a:pPr>
            <a:r>
              <a:rPr lang="en-US" altLang="en-US" sz="1800">
                <a:solidFill>
                  <a:schemeClr val="tx1"/>
                </a:solidFill>
              </a:rPr>
              <a:t> Shear high molecular weight DNA with sonication</a:t>
            </a:r>
          </a:p>
          <a:p>
            <a:pPr>
              <a:lnSpc>
                <a:spcPct val="80000"/>
              </a:lnSpc>
              <a:spcBef>
                <a:spcPct val="0"/>
              </a:spcBef>
              <a:spcAft>
                <a:spcPts val="1200"/>
              </a:spcAft>
              <a:buClr>
                <a:srgbClr val="497B00"/>
              </a:buClr>
            </a:pPr>
            <a:r>
              <a:rPr lang="en-US" altLang="en-US" sz="1800">
                <a:solidFill>
                  <a:schemeClr val="tx1"/>
                </a:solidFill>
              </a:rPr>
              <a:t> Enzymatic treatments to blunt ends</a:t>
            </a:r>
          </a:p>
          <a:p>
            <a:pPr>
              <a:lnSpc>
                <a:spcPct val="80000"/>
              </a:lnSpc>
              <a:spcBef>
                <a:spcPct val="0"/>
              </a:spcBef>
              <a:spcAft>
                <a:spcPts val="1200"/>
              </a:spcAft>
              <a:buClr>
                <a:srgbClr val="497B00"/>
              </a:buClr>
            </a:pPr>
            <a:r>
              <a:rPr lang="en-US" altLang="en-US" sz="1800">
                <a:solidFill>
                  <a:schemeClr val="tx1"/>
                </a:solidFill>
              </a:rPr>
              <a:t> Ligate synthetic DNA adapters (each with a DNA barcode), PCR amplify</a:t>
            </a:r>
          </a:p>
          <a:p>
            <a:pPr>
              <a:lnSpc>
                <a:spcPct val="80000"/>
              </a:lnSpc>
              <a:spcBef>
                <a:spcPct val="0"/>
              </a:spcBef>
              <a:spcAft>
                <a:spcPts val="1200"/>
              </a:spcAft>
              <a:buClr>
                <a:srgbClr val="497B00"/>
              </a:buClr>
            </a:pPr>
            <a:r>
              <a:rPr lang="en-US" altLang="en-US" sz="1800">
                <a:solidFill>
                  <a:schemeClr val="tx1"/>
                </a:solidFill>
              </a:rPr>
              <a:t> Quantitate library</a:t>
            </a:r>
          </a:p>
          <a:p>
            <a:pPr>
              <a:lnSpc>
                <a:spcPct val="80000"/>
              </a:lnSpc>
              <a:spcBef>
                <a:spcPct val="0"/>
              </a:spcBef>
              <a:spcAft>
                <a:spcPts val="1200"/>
              </a:spcAft>
              <a:buClr>
                <a:srgbClr val="497B00"/>
              </a:buClr>
            </a:pPr>
            <a:r>
              <a:rPr lang="en-US" altLang="en-US" sz="1800">
                <a:solidFill>
                  <a:schemeClr val="tx1"/>
                </a:solidFill>
              </a:rPr>
              <a:t> Proceed to WGS, or perform exome or specific gene hybrid capture</a:t>
            </a:r>
          </a:p>
        </p:txBody>
      </p:sp>
      <p:pic>
        <p:nvPicPr>
          <p:cNvPr id="72708" name="Picture 23"/>
          <p:cNvPicPr>
            <a:picLocks noChangeAspect="1"/>
          </p:cNvPicPr>
          <p:nvPr/>
        </p:nvPicPr>
        <p:blipFill>
          <a:blip r:embed="rId2">
            <a:extLst>
              <a:ext uri="{28A0092B-C50C-407E-A947-70E740481C1C}">
                <a14:useLocalDpi xmlns:a14="http://schemas.microsoft.com/office/drawing/2010/main" val="0"/>
              </a:ext>
            </a:extLst>
          </a:blip>
          <a:srcRect b="12482"/>
          <a:stretch>
            <a:fillRect/>
          </a:stretch>
        </p:blipFill>
        <p:spPr bwMode="auto">
          <a:xfrm>
            <a:off x="1371600" y="914400"/>
            <a:ext cx="649287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2053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pPr eaLnBrk="1" hangingPunct="1"/>
            <a:r>
              <a:rPr lang="en-US" altLang="en-US">
                <a:ea typeface="ＭＳ Ｐゴシック" charset="-128"/>
                <a:cs typeface="Trebuchet MS" charset="0"/>
              </a:rPr>
              <a:t>Hybrid Capture</a:t>
            </a:r>
          </a:p>
        </p:txBody>
      </p:sp>
      <p:sp>
        <p:nvSpPr>
          <p:cNvPr id="74754" name="Content Placeholder 4"/>
          <p:cNvSpPr>
            <a:spLocks noGrp="1"/>
          </p:cNvSpPr>
          <p:nvPr>
            <p:ph idx="1"/>
          </p:nvPr>
        </p:nvSpPr>
        <p:spPr>
          <a:xfrm>
            <a:off x="152400" y="850900"/>
            <a:ext cx="4800600" cy="5778500"/>
          </a:xfrm>
        </p:spPr>
        <p:txBody>
          <a:bodyPr/>
          <a:lstStyle/>
          <a:p>
            <a:pPr eaLnBrk="1" hangingPunct="1">
              <a:spcAft>
                <a:spcPts val="600"/>
              </a:spcAft>
              <a:buClr>
                <a:srgbClr val="3F3F31"/>
              </a:buClr>
            </a:pPr>
            <a:r>
              <a:rPr lang="en-US" altLang="en-US" sz="2000" b="1" u="sng">
                <a:ea typeface="ＭＳ Ｐゴシック" charset="-128"/>
                <a:cs typeface="Trebuchet MS" charset="0"/>
              </a:rPr>
              <a:t>Hybrid capture</a:t>
            </a:r>
            <a:r>
              <a:rPr lang="en-US" altLang="en-US" sz="2000" b="1">
                <a:ea typeface="ＭＳ Ｐゴシック" charset="-128"/>
                <a:cs typeface="Trebuchet MS" charset="0"/>
              </a:rPr>
              <a:t> - </a:t>
            </a:r>
            <a:r>
              <a:rPr lang="en-US" altLang="en-US" sz="2000">
                <a:ea typeface="ＭＳ Ｐゴシック" charset="-128"/>
                <a:cs typeface="Trebuchet MS" charset="0"/>
              </a:rPr>
              <a:t> fragments from a whole genome library are selected by combining with probes that correspond to most (not all) human exons or gene targets.</a:t>
            </a:r>
          </a:p>
          <a:p>
            <a:pPr eaLnBrk="1" hangingPunct="1">
              <a:spcAft>
                <a:spcPts val="600"/>
              </a:spcAft>
              <a:buClr>
                <a:srgbClr val="3F3F31"/>
              </a:buClr>
            </a:pPr>
            <a:r>
              <a:rPr lang="en-US" altLang="en-US" sz="2000">
                <a:ea typeface="ＭＳ Ｐゴシック" charset="-128"/>
                <a:cs typeface="Trebuchet MS" charset="0"/>
              </a:rPr>
              <a:t>The probe DNAs are biotinylated, making selection from solution with streptavidin magnetic beads an effective means of purification.</a:t>
            </a:r>
          </a:p>
          <a:p>
            <a:pPr eaLnBrk="1" hangingPunct="1">
              <a:spcAft>
                <a:spcPts val="600"/>
              </a:spcAft>
              <a:buClr>
                <a:srgbClr val="3F3F31"/>
              </a:buClr>
            </a:pPr>
            <a:r>
              <a:rPr lang="en-US" altLang="en-US" sz="2000">
                <a:ea typeface="ＭＳ Ｐゴシック" charset="-128"/>
                <a:cs typeface="Trebuchet MS" charset="0"/>
              </a:rPr>
              <a:t>An </a:t>
            </a:r>
            <a:r>
              <a:rPr lang="ja-JP" altLang="en-US" sz="2000">
                <a:ea typeface="ＭＳ Ｐゴシック" charset="-128"/>
                <a:cs typeface="Trebuchet MS" charset="0"/>
              </a:rPr>
              <a:t>“</a:t>
            </a:r>
            <a:r>
              <a:rPr lang="en-US" altLang="ja-JP" sz="2000" b="1">
                <a:ea typeface="ＭＳ Ｐゴシック" charset="-128"/>
                <a:cs typeface="Trebuchet MS" charset="0"/>
              </a:rPr>
              <a:t>exome</a:t>
            </a:r>
            <a:r>
              <a:rPr lang="ja-JP" altLang="en-US" sz="2000">
                <a:ea typeface="ＭＳ Ｐゴシック" charset="-128"/>
                <a:cs typeface="Trebuchet MS" charset="0"/>
              </a:rPr>
              <a:t>”</a:t>
            </a:r>
            <a:r>
              <a:rPr lang="en-US" altLang="ja-JP" sz="2000">
                <a:ea typeface="ＭＳ Ｐゴシック" charset="-128"/>
                <a:cs typeface="Trebuchet MS" charset="0"/>
              </a:rPr>
              <a:t> by definition, is the exons of all genes annotated in the reference genome.</a:t>
            </a:r>
          </a:p>
          <a:p>
            <a:pPr eaLnBrk="1" hangingPunct="1">
              <a:spcAft>
                <a:spcPts val="600"/>
              </a:spcAft>
              <a:buClr>
                <a:srgbClr val="3F3F31"/>
              </a:buClr>
            </a:pPr>
            <a:r>
              <a:rPr lang="en-US" altLang="en-US" sz="2000" b="1">
                <a:ea typeface="ＭＳ Ｐゴシック" charset="-128"/>
                <a:cs typeface="Trebuchet MS" charset="0"/>
              </a:rPr>
              <a:t>Custom capture reagents </a:t>
            </a:r>
            <a:r>
              <a:rPr lang="en-US" altLang="en-US" sz="2000">
                <a:ea typeface="ＭＳ Ｐゴシック" charset="-128"/>
                <a:cs typeface="Trebuchet MS" charset="0"/>
              </a:rPr>
              <a:t>can be synthesized to target specific loci that may be of clinical interest.</a:t>
            </a:r>
          </a:p>
        </p:txBody>
      </p:sp>
      <p:pic>
        <p:nvPicPr>
          <p:cNvPr id="74755" name="Picture 3" descr="exom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4950" y="903288"/>
            <a:ext cx="3600450" cy="51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29258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a:cs typeface="Trebuchet MS" charset="0"/>
              </a:rPr>
              <a:t>Multiplex PCR Amplification of Targets</a:t>
            </a:r>
          </a:p>
        </p:txBody>
      </p:sp>
      <p:pic>
        <p:nvPicPr>
          <p:cNvPr id="75778" name="Picture 4" descr="Screen Shot 2014-04-04 at 4.08.3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37338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5"/>
          <p:cNvSpPr txBox="1">
            <a:spLocks noChangeArrowheads="1"/>
          </p:cNvSpPr>
          <p:nvPr/>
        </p:nvSpPr>
        <p:spPr bwMode="auto">
          <a:xfrm>
            <a:off x="5065713" y="1066800"/>
            <a:ext cx="3849687"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spcAft>
                <a:spcPts val="1800"/>
              </a:spcAft>
              <a:buClrTx/>
              <a:buFont typeface="Trebuchet MS" charset="0"/>
              <a:buAutoNum type="arabicPeriod"/>
            </a:pPr>
            <a:r>
              <a:rPr lang="en-US" altLang="en-US" sz="1800">
                <a:solidFill>
                  <a:schemeClr val="tx1"/>
                </a:solidFill>
              </a:rPr>
              <a:t>Design amplification primer pairs for exons of genes of interest; tile primers to overlap fragments in larger exons</a:t>
            </a:r>
          </a:p>
          <a:p>
            <a:pPr>
              <a:spcBef>
                <a:spcPct val="0"/>
              </a:spcBef>
              <a:spcAft>
                <a:spcPts val="1800"/>
              </a:spcAft>
              <a:buClrTx/>
              <a:buFont typeface="Trebuchet MS" charset="0"/>
              <a:buAutoNum type="arabicPeriod"/>
            </a:pPr>
            <a:r>
              <a:rPr lang="en-US" altLang="en-US" sz="1800">
                <a:solidFill>
                  <a:schemeClr val="tx1"/>
                </a:solidFill>
              </a:rPr>
              <a:t>Group primer pairs according to G+C content, Tm and reaction condition specifics</a:t>
            </a:r>
          </a:p>
          <a:p>
            <a:pPr>
              <a:spcBef>
                <a:spcPct val="0"/>
              </a:spcBef>
              <a:spcAft>
                <a:spcPts val="1800"/>
              </a:spcAft>
              <a:buClrTx/>
              <a:buFont typeface="Trebuchet MS" charset="0"/>
              <a:buAutoNum type="arabicPeriod"/>
            </a:pPr>
            <a:r>
              <a:rPr lang="en-US" altLang="en-US" sz="1800">
                <a:solidFill>
                  <a:schemeClr val="tx1"/>
                </a:solidFill>
              </a:rPr>
              <a:t>Amplify genomic DNA to generate multiple products from each primer set; pool products from each set</a:t>
            </a:r>
          </a:p>
          <a:p>
            <a:pPr>
              <a:spcBef>
                <a:spcPct val="0"/>
              </a:spcBef>
              <a:spcAft>
                <a:spcPts val="1800"/>
              </a:spcAft>
              <a:buClrTx/>
              <a:buFont typeface="Trebuchet MS" charset="0"/>
              <a:buAutoNum type="arabicPeriod"/>
            </a:pPr>
            <a:r>
              <a:rPr lang="en-US" altLang="en-US" sz="1800">
                <a:solidFill>
                  <a:schemeClr val="tx1"/>
                </a:solidFill>
              </a:rPr>
              <a:t>Create library by ligation or tail platform adaptors on the primer ends</a:t>
            </a:r>
          </a:p>
          <a:p>
            <a:pPr>
              <a:spcBef>
                <a:spcPct val="0"/>
              </a:spcBef>
              <a:spcAft>
                <a:spcPts val="1800"/>
              </a:spcAft>
              <a:buClrTx/>
              <a:buFont typeface="Trebuchet MS" charset="0"/>
              <a:buAutoNum type="arabicPeriod"/>
            </a:pPr>
            <a:r>
              <a:rPr lang="en-US" altLang="en-US" sz="1800">
                <a:solidFill>
                  <a:schemeClr val="tx1"/>
                </a:solidFill>
              </a:rPr>
              <a:t>Sequence</a:t>
            </a:r>
          </a:p>
          <a:p>
            <a:pPr>
              <a:spcBef>
                <a:spcPct val="0"/>
              </a:spcBef>
              <a:spcAft>
                <a:spcPts val="1800"/>
              </a:spcAft>
              <a:buClrTx/>
              <a:buFont typeface="Trebuchet MS" charset="0"/>
              <a:buAutoNum type="arabicPeriod"/>
            </a:pPr>
            <a:endParaRPr lang="en-US" altLang="en-US" sz="1800">
              <a:solidFill>
                <a:schemeClr val="tx1"/>
              </a:solidFill>
            </a:endParaRPr>
          </a:p>
        </p:txBody>
      </p:sp>
      <p:pic>
        <p:nvPicPr>
          <p:cNvPr id="75780" name="Picture 6" descr="Screen Shot 2014-04-04 at 4.49.21 PM.png"/>
          <p:cNvPicPr>
            <a:picLocks noChangeAspect="1"/>
          </p:cNvPicPr>
          <p:nvPr/>
        </p:nvPicPr>
        <p:blipFill>
          <a:blip r:embed="rId3">
            <a:extLst>
              <a:ext uri="{28A0092B-C50C-407E-A947-70E740481C1C}">
                <a14:useLocalDpi xmlns:a14="http://schemas.microsoft.com/office/drawing/2010/main" val="0"/>
              </a:ext>
            </a:extLst>
          </a:blip>
          <a:srcRect l="4263" r="4762"/>
          <a:stretch>
            <a:fillRect/>
          </a:stretch>
        </p:blipFill>
        <p:spPr bwMode="auto">
          <a:xfrm>
            <a:off x="76200" y="4343400"/>
            <a:ext cx="48768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5845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5"/>
          <p:cNvSpPr>
            <a:spLocks noGrp="1"/>
          </p:cNvSpPr>
          <p:nvPr>
            <p:ph type="title"/>
          </p:nvPr>
        </p:nvSpPr>
        <p:spPr/>
        <p:txBody>
          <a:bodyPr/>
          <a:lstStyle/>
          <a:p>
            <a:pPr eaLnBrk="1" hangingPunct="1"/>
            <a:r>
              <a:rPr lang="en-US" altLang="en-US" sz="2400" smtClean="0">
                <a:cs typeface="Trebuchet MS" charset="0"/>
              </a:rPr>
              <a:t>Illumina: Massively </a:t>
            </a:r>
            <a:r>
              <a:rPr lang="en-US" altLang="en-US" sz="2400" dirty="0">
                <a:cs typeface="Trebuchet MS" charset="0"/>
              </a:rPr>
              <a:t>Parallel Sequencing by Synthesis</a:t>
            </a:r>
          </a:p>
        </p:txBody>
      </p:sp>
      <p:grpSp>
        <p:nvGrpSpPr>
          <p:cNvPr id="76802" name="Group 40"/>
          <p:cNvGrpSpPr>
            <a:grpSpLocks/>
          </p:cNvGrpSpPr>
          <p:nvPr/>
        </p:nvGrpSpPr>
        <p:grpSpPr bwMode="auto">
          <a:xfrm>
            <a:off x="157163" y="838200"/>
            <a:ext cx="3576637" cy="5334000"/>
            <a:chOff x="76200" y="762000"/>
            <a:chExt cx="3576182" cy="5334000"/>
          </a:xfrm>
        </p:grpSpPr>
        <p:pic>
          <p:nvPicPr>
            <p:cNvPr id="7681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0"/>
              <a:ext cx="353414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81200"/>
              <a:ext cx="357269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3352800"/>
              <a:ext cx="357618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355588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41"/>
          <p:cNvGrpSpPr>
            <a:grpSpLocks/>
          </p:cNvGrpSpPr>
          <p:nvPr/>
        </p:nvGrpSpPr>
        <p:grpSpPr bwMode="auto">
          <a:xfrm>
            <a:off x="4008438" y="1270000"/>
            <a:ext cx="3100387" cy="4318000"/>
            <a:chOff x="4009209" y="1270000"/>
            <a:chExt cx="3099594" cy="4318000"/>
          </a:xfrm>
        </p:grpSpPr>
        <p:pic>
          <p:nvPicPr>
            <p:cNvPr id="76813"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9209" y="1270000"/>
              <a:ext cx="2239191"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814" name="Straight Arrow Connector 21"/>
            <p:cNvCxnSpPr>
              <a:cxnSpLocks noChangeShapeType="1"/>
            </p:cNvCxnSpPr>
            <p:nvPr/>
          </p:nvCxnSpPr>
          <p:spPr bwMode="auto">
            <a:xfrm>
              <a:off x="6019800" y="2971800"/>
              <a:ext cx="914400" cy="1588"/>
            </a:xfrm>
            <a:prstGeom prst="straightConnector1">
              <a:avLst/>
            </a:prstGeom>
            <a:noFill/>
            <a:ln w="57150">
              <a:solidFill>
                <a:srgbClr val="00FF89"/>
              </a:solidFill>
              <a:round/>
              <a:headEnd/>
              <a:tailEnd type="triangle" w="sm" len="med"/>
            </a:ln>
            <a:extLst>
              <a:ext uri="{909E8E84-426E-40dd-AFC4-6F175D3DCCD1}">
                <a14:hiddenFill xmlns:a14="http://schemas.microsoft.com/office/drawing/2010/main">
                  <a:noFill/>
                </a14:hiddenFill>
              </a:ext>
            </a:extLst>
          </p:spPr>
        </p:cxnSp>
        <p:cxnSp>
          <p:nvCxnSpPr>
            <p:cNvPr id="76815" name="Straight Connector 23"/>
            <p:cNvCxnSpPr>
              <a:cxnSpLocks noChangeShapeType="1"/>
            </p:cNvCxnSpPr>
            <p:nvPr/>
          </p:nvCxnSpPr>
          <p:spPr bwMode="auto">
            <a:xfrm rot="16200000" flipH="1">
              <a:off x="5715000" y="3276600"/>
              <a:ext cx="761999" cy="457200"/>
            </a:xfrm>
            <a:prstGeom prst="line">
              <a:avLst/>
            </a:prstGeom>
            <a:noFill/>
            <a:ln w="63500">
              <a:solidFill>
                <a:srgbClr val="DB6772"/>
              </a:solidFill>
              <a:round/>
              <a:headEnd type="stealth" w="med" len="med"/>
              <a:tailEnd/>
            </a:ln>
            <a:extLst>
              <a:ext uri="{909E8E84-426E-40dd-AFC4-6F175D3DCCD1}">
                <a14:hiddenFill xmlns:a14="http://schemas.microsoft.com/office/drawing/2010/main">
                  <a:noFill/>
                </a14:hiddenFill>
              </a:ext>
            </a:extLst>
          </p:spPr>
        </p:cxnSp>
        <p:sp>
          <p:nvSpPr>
            <p:cNvPr id="76816" name="TextBox 35"/>
            <p:cNvSpPr txBox="1">
              <a:spLocks noChangeArrowheads="1"/>
            </p:cNvSpPr>
            <p:nvPr/>
          </p:nvSpPr>
          <p:spPr bwMode="auto">
            <a:xfrm>
              <a:off x="5943600" y="3886200"/>
              <a:ext cx="11652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600" b="1">
                  <a:solidFill>
                    <a:srgbClr val="F1626E"/>
                  </a:solidFill>
                  <a:latin typeface="Arial" charset="0"/>
                </a:rPr>
                <a:t>Excitation</a:t>
              </a:r>
            </a:p>
          </p:txBody>
        </p:sp>
        <p:sp>
          <p:nvSpPr>
            <p:cNvPr id="76817" name="TextBox 37"/>
            <p:cNvSpPr txBox="1">
              <a:spLocks noChangeArrowheads="1"/>
            </p:cNvSpPr>
            <p:nvPr/>
          </p:nvSpPr>
          <p:spPr bwMode="auto">
            <a:xfrm>
              <a:off x="5943600" y="2590800"/>
              <a:ext cx="1096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600" b="1">
                  <a:solidFill>
                    <a:srgbClr val="00FF89"/>
                  </a:solidFill>
                  <a:latin typeface="Arial" charset="0"/>
                </a:rPr>
                <a:t>Emission</a:t>
              </a:r>
            </a:p>
          </p:txBody>
        </p:sp>
      </p:grpSp>
      <p:grpSp>
        <p:nvGrpSpPr>
          <p:cNvPr id="4" name="Group 42"/>
          <p:cNvGrpSpPr>
            <a:grpSpLocks/>
          </p:cNvGrpSpPr>
          <p:nvPr/>
        </p:nvGrpSpPr>
        <p:grpSpPr bwMode="auto">
          <a:xfrm>
            <a:off x="7391400" y="990600"/>
            <a:ext cx="1600200" cy="4800600"/>
            <a:chOff x="7391400" y="990600"/>
            <a:chExt cx="1600200" cy="4800600"/>
          </a:xfrm>
        </p:grpSpPr>
        <p:grpSp>
          <p:nvGrpSpPr>
            <p:cNvPr id="76805" name="Group 15"/>
            <p:cNvGrpSpPr>
              <a:grpSpLocks/>
            </p:cNvGrpSpPr>
            <p:nvPr/>
          </p:nvGrpSpPr>
          <p:grpSpPr bwMode="auto">
            <a:xfrm>
              <a:off x="7391400" y="990600"/>
              <a:ext cx="1600200" cy="1454150"/>
              <a:chOff x="457200" y="1295400"/>
              <a:chExt cx="2209800" cy="1835150"/>
            </a:xfrm>
          </p:grpSpPr>
          <p:pic>
            <p:nvPicPr>
              <p:cNvPr id="76811"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295400"/>
                <a:ext cx="2209800" cy="1835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6812" name="Rectangle 17"/>
              <p:cNvSpPr>
                <a:spLocks noChangeArrowheads="1"/>
              </p:cNvSpPr>
              <p:nvPr/>
            </p:nvSpPr>
            <p:spPr bwMode="auto">
              <a:xfrm>
                <a:off x="1752600" y="2209800"/>
                <a:ext cx="914400" cy="914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grpSp>
        <p:grpSp>
          <p:nvGrpSpPr>
            <p:cNvPr id="76806" name="Group 24"/>
            <p:cNvGrpSpPr>
              <a:grpSpLocks/>
            </p:cNvGrpSpPr>
            <p:nvPr/>
          </p:nvGrpSpPr>
          <p:grpSpPr bwMode="auto">
            <a:xfrm>
              <a:off x="7391400" y="4572000"/>
              <a:ext cx="1600200" cy="1219200"/>
              <a:chOff x="2667000" y="2133600"/>
              <a:chExt cx="2030097" cy="1828800"/>
            </a:xfrm>
          </p:grpSpPr>
          <p:pic>
            <p:nvPicPr>
              <p:cNvPr id="76808"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133600"/>
                <a:ext cx="2030097" cy="1828800"/>
              </a:xfrm>
              <a:prstGeom prst="rect">
                <a:avLst/>
              </a:prstGeom>
              <a:noFill/>
              <a:ln w="9525">
                <a:solidFill>
                  <a:srgbClr val="444836"/>
                </a:solidFill>
                <a:miter lim="800000"/>
                <a:headEnd/>
                <a:tailEnd/>
              </a:ln>
              <a:extLst>
                <a:ext uri="{909E8E84-426E-40dd-AFC4-6F175D3DCCD1}">
                  <a14:hiddenFill xmlns:a14="http://schemas.microsoft.com/office/drawing/2010/main">
                    <a:solidFill>
                      <a:srgbClr val="FFFFFF"/>
                    </a:solidFill>
                  </a14:hiddenFill>
                </a:ext>
              </a:extLst>
            </p:spPr>
          </p:pic>
          <p:sp>
            <p:nvSpPr>
              <p:cNvPr id="76809" name="Rectangle 26"/>
              <p:cNvSpPr>
                <a:spLocks noChangeArrowheads="1"/>
              </p:cNvSpPr>
              <p:nvPr/>
            </p:nvSpPr>
            <p:spPr bwMode="auto">
              <a:xfrm>
                <a:off x="2667000" y="3810000"/>
                <a:ext cx="304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sp>
            <p:nvSpPr>
              <p:cNvPr id="76810" name="Rectangle 27"/>
              <p:cNvSpPr>
                <a:spLocks noChangeArrowheads="1"/>
              </p:cNvSpPr>
              <p:nvPr/>
            </p:nvSpPr>
            <p:spPr bwMode="auto">
              <a:xfrm>
                <a:off x="3962400" y="2133600"/>
                <a:ext cx="685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grpSp>
        <p:sp>
          <p:nvSpPr>
            <p:cNvPr id="45064" name="TextBox 39"/>
            <p:cNvSpPr txBox="1">
              <a:spLocks noChangeArrowheads="1"/>
            </p:cNvSpPr>
            <p:nvPr/>
          </p:nvSpPr>
          <p:spPr bwMode="auto">
            <a:xfrm>
              <a:off x="7445375" y="2828925"/>
              <a:ext cx="1492250" cy="1200150"/>
            </a:xfrm>
            <a:prstGeom prst="rect">
              <a:avLst/>
            </a:prstGeom>
            <a:noFill/>
            <a:ln w="9525">
              <a:noFill/>
              <a:miter lim="800000"/>
              <a:headEnd/>
              <a:tailEnd/>
            </a:ln>
          </p:spPr>
          <p:txBody>
            <a:bodyPr>
              <a:spAutoFit/>
            </a:bodyPr>
            <a:lstStyle/>
            <a:p>
              <a:pPr algn="ctr">
                <a:defRPr/>
              </a:pPr>
              <a:r>
                <a:rPr lang="en-US" b="1" dirty="0">
                  <a:solidFill>
                    <a:srgbClr val="26261E"/>
                  </a:solidFill>
                  <a:latin typeface="+mj-lt"/>
                  <a:ea typeface="ＭＳ Ｐゴシック" pitchFamily="20" charset="-128"/>
                  <a:cs typeface="ＭＳ Ｐゴシック" pitchFamily="20" charset="-128"/>
                </a:rPr>
                <a:t>Incorporate</a:t>
              </a:r>
            </a:p>
            <a:p>
              <a:pPr algn="ctr">
                <a:defRPr/>
              </a:pPr>
              <a:r>
                <a:rPr lang="en-US" b="1" dirty="0">
                  <a:solidFill>
                    <a:srgbClr val="26261E"/>
                  </a:solidFill>
                  <a:latin typeface="+mj-lt"/>
                  <a:ea typeface="ＭＳ Ｐゴシック" pitchFamily="20" charset="-128"/>
                  <a:cs typeface="ＭＳ Ｐゴシック" pitchFamily="20" charset="-128"/>
                </a:rPr>
                <a:t>Detect</a:t>
              </a:r>
            </a:p>
            <a:p>
              <a:pPr algn="ctr">
                <a:defRPr/>
              </a:pPr>
              <a:r>
                <a:rPr lang="en-US" b="1" dirty="0">
                  <a:solidFill>
                    <a:srgbClr val="26261E"/>
                  </a:solidFill>
                  <a:latin typeface="+mj-lt"/>
                  <a:ea typeface="ＭＳ Ｐゴシック" pitchFamily="20" charset="-128"/>
                  <a:cs typeface="ＭＳ Ｐゴシック" pitchFamily="20" charset="-128"/>
                </a:rPr>
                <a:t>De-block</a:t>
              </a:r>
            </a:p>
            <a:p>
              <a:pPr algn="ctr">
                <a:defRPr/>
              </a:pPr>
              <a:r>
                <a:rPr lang="en-US" b="1" dirty="0">
                  <a:solidFill>
                    <a:srgbClr val="26261E"/>
                  </a:solidFill>
                  <a:latin typeface="+mj-lt"/>
                  <a:ea typeface="ＭＳ Ｐゴシック" pitchFamily="20" charset="-128"/>
                  <a:cs typeface="ＭＳ Ｐゴシック" pitchFamily="20" charset="-128"/>
                </a:rPr>
                <a:t>Cleave </a:t>
              </a:r>
              <a:r>
                <a:rPr lang="en-US" b="1" dirty="0" err="1">
                  <a:solidFill>
                    <a:srgbClr val="26261E"/>
                  </a:solidFill>
                  <a:latin typeface="+mj-lt"/>
                  <a:ea typeface="ＭＳ Ｐゴシック" pitchFamily="20" charset="-128"/>
                  <a:cs typeface="ＭＳ Ｐゴシック" pitchFamily="20" charset="-128"/>
                </a:rPr>
                <a:t>fluor</a:t>
              </a:r>
              <a:endParaRPr lang="en-US" b="1" dirty="0">
                <a:solidFill>
                  <a:srgbClr val="26261E"/>
                </a:solidFill>
                <a:latin typeface="+mj-lt"/>
                <a:ea typeface="ＭＳ Ｐゴシック" pitchFamily="20" charset="-128"/>
                <a:cs typeface="ＭＳ Ｐゴシック" pitchFamily="20" charset="-128"/>
              </a:endParaRPr>
            </a:p>
          </p:txBody>
        </p:sp>
      </p:grpSp>
      <p:sp>
        <p:nvSpPr>
          <p:cNvPr id="2" name="TextBox 1"/>
          <p:cNvSpPr txBox="1"/>
          <p:nvPr/>
        </p:nvSpPr>
        <p:spPr>
          <a:xfrm>
            <a:off x="152400" y="6324600"/>
            <a:ext cx="5997155" cy="369332"/>
          </a:xfrm>
          <a:prstGeom prst="rect">
            <a:avLst/>
          </a:prstGeom>
          <a:noFill/>
        </p:spPr>
        <p:txBody>
          <a:bodyPr wrap="none" rtlCol="0">
            <a:spAutoFit/>
          </a:bodyPr>
          <a:lstStyle/>
          <a:p>
            <a:r>
              <a:rPr lang="en-US" dirty="0" smtClean="0"/>
              <a:t>Additional amplification on </a:t>
            </a:r>
            <a:r>
              <a:rPr lang="en-US" dirty="0" err="1" smtClean="0"/>
              <a:t>flowcell</a:t>
            </a:r>
            <a:r>
              <a:rPr lang="en-US" dirty="0" smtClean="0"/>
              <a:t> to form clusters</a:t>
            </a:r>
            <a:endParaRPr lang="en-US" dirty="0"/>
          </a:p>
        </p:txBody>
      </p:sp>
    </p:spTree>
    <p:extLst>
      <p:ext uri="{BB962C8B-B14F-4D97-AF65-F5344CB8AC3E}">
        <p14:creationId xmlns:p14="http://schemas.microsoft.com/office/powerpoint/2010/main" val="37801673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dirty="0" smtClean="0">
                <a:ea typeface="ＭＳ Ｐゴシック" charset="-128"/>
                <a:cs typeface="Trebuchet MS" charset="0"/>
              </a:rPr>
              <a:t>Platforms: Oxford </a:t>
            </a:r>
            <a:r>
              <a:rPr lang="en-US" altLang="en-US" dirty="0" err="1">
                <a:ea typeface="ＭＳ Ｐゴシック" charset="-128"/>
                <a:cs typeface="Trebuchet MS" charset="0"/>
              </a:rPr>
              <a:t>Nanopore</a:t>
            </a:r>
            <a:r>
              <a:rPr lang="en-US" altLang="en-US" dirty="0">
                <a:ea typeface="ＭＳ Ｐゴシック" charset="-128"/>
                <a:cs typeface="Trebuchet MS" charset="0"/>
              </a:rPr>
              <a:t> Sequencing</a:t>
            </a:r>
          </a:p>
        </p:txBody>
      </p:sp>
      <p:sp>
        <p:nvSpPr>
          <p:cNvPr id="13" name="TextBox 12"/>
          <p:cNvSpPr txBox="1">
            <a:spLocks noChangeArrowheads="1"/>
          </p:cNvSpPr>
          <p:nvPr/>
        </p:nvSpPr>
        <p:spPr bwMode="auto">
          <a:xfrm>
            <a:off x="152400" y="5638800"/>
            <a:ext cx="82121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rPr>
              <a:t> Variable read lengths</a:t>
            </a:r>
          </a:p>
          <a:p>
            <a:pPr>
              <a:spcBef>
                <a:spcPct val="0"/>
              </a:spcBef>
              <a:buClrTx/>
            </a:pPr>
            <a:r>
              <a:rPr lang="en-US" altLang="en-US" sz="1800" dirty="0">
                <a:solidFill>
                  <a:schemeClr val="tx1"/>
                </a:solidFill>
              </a:rPr>
              <a:t> Electrical current-based detection of multiplex nucleotides in pore</a:t>
            </a:r>
          </a:p>
          <a:p>
            <a:pPr>
              <a:spcBef>
                <a:spcPct val="0"/>
              </a:spcBef>
              <a:buClrTx/>
            </a:pPr>
            <a:r>
              <a:rPr lang="en-US" altLang="en-US" sz="1800" dirty="0">
                <a:solidFill>
                  <a:schemeClr val="tx1"/>
                </a:solidFill>
              </a:rPr>
              <a:t> Error rate is around 10-20% with newest pore/software</a:t>
            </a:r>
          </a:p>
          <a:p>
            <a:pPr>
              <a:spcBef>
                <a:spcPct val="0"/>
              </a:spcBef>
              <a:buClrTx/>
            </a:pPr>
            <a:r>
              <a:rPr lang="en-US" altLang="en-US" sz="1800" dirty="0">
                <a:solidFill>
                  <a:schemeClr val="tx1"/>
                </a:solidFill>
              </a:rPr>
              <a:t> Usage to-date is for bacterial and viral genome sequencing, RNA sequencing</a:t>
            </a:r>
          </a:p>
          <a:p>
            <a:pPr>
              <a:spcBef>
                <a:spcPct val="0"/>
              </a:spcBef>
              <a:buClrTx/>
              <a:buFontTx/>
              <a:buNone/>
            </a:pPr>
            <a:endParaRPr lang="en-US" altLang="en-US" sz="1800" dirty="0">
              <a:solidFill>
                <a:schemeClr val="tx1"/>
              </a:solidFill>
              <a:latin typeface="Bookman Old Style" charset="0"/>
            </a:endParaRPr>
          </a:p>
        </p:txBody>
      </p:sp>
      <p:pic>
        <p:nvPicPr>
          <p:cNvPr id="96259" name="Picture 3" descr="Screen Shot 2015-07-20 at 5.15.0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3152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TextBox 4"/>
          <p:cNvSpPr txBox="1">
            <a:spLocks noChangeArrowheads="1"/>
          </p:cNvSpPr>
          <p:nvPr/>
        </p:nvSpPr>
        <p:spPr bwMode="auto">
          <a:xfrm>
            <a:off x="4419600" y="3352800"/>
            <a:ext cx="4572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800">
                <a:solidFill>
                  <a:schemeClr val="tx1"/>
                </a:solidFill>
              </a:rPr>
              <a:t>Protein nanopore set in an electrically</a:t>
            </a:r>
          </a:p>
          <a:p>
            <a:pPr>
              <a:spcBef>
                <a:spcPct val="0"/>
              </a:spcBef>
              <a:buClrTx/>
              <a:buFontTx/>
              <a:buNone/>
            </a:pPr>
            <a:r>
              <a:rPr lang="en-US" altLang="en-US" sz="1800">
                <a:solidFill>
                  <a:schemeClr val="tx1"/>
                </a:solidFill>
              </a:rPr>
              <a:t>resistant polymer membrane </a:t>
            </a:r>
          </a:p>
          <a:p>
            <a:pPr>
              <a:spcBef>
                <a:spcPct val="0"/>
              </a:spcBef>
              <a:buClrTx/>
              <a:buFontTx/>
              <a:buNone/>
            </a:pPr>
            <a:r>
              <a:rPr lang="en-US" altLang="en-US" sz="1800">
                <a:solidFill>
                  <a:schemeClr val="tx1"/>
                </a:solidFill>
              </a:rPr>
              <a:t>Each nanopore is controlled and measured</a:t>
            </a:r>
          </a:p>
          <a:p>
            <a:pPr>
              <a:spcBef>
                <a:spcPct val="0"/>
              </a:spcBef>
              <a:buClrTx/>
              <a:buFontTx/>
              <a:buNone/>
            </a:pPr>
            <a:r>
              <a:rPr lang="en-US" altLang="en-US" sz="1800">
                <a:solidFill>
                  <a:schemeClr val="tx1"/>
                </a:solidFill>
              </a:rPr>
              <a:t>by a matched ASIC (Application Specific </a:t>
            </a:r>
          </a:p>
          <a:p>
            <a:pPr>
              <a:spcBef>
                <a:spcPct val="0"/>
              </a:spcBef>
              <a:buClrTx/>
              <a:buFontTx/>
              <a:buNone/>
            </a:pPr>
            <a:r>
              <a:rPr lang="en-US" altLang="en-US" sz="1800">
                <a:solidFill>
                  <a:schemeClr val="tx1"/>
                </a:solidFill>
              </a:rPr>
              <a:t>Integrated Circuit)</a:t>
            </a:r>
          </a:p>
          <a:p>
            <a:pPr>
              <a:spcBef>
                <a:spcPct val="0"/>
              </a:spcBef>
              <a:buClrTx/>
              <a:buFontTx/>
              <a:buNone/>
            </a:pPr>
            <a:r>
              <a:rPr lang="en-US" altLang="en-US" sz="1800">
                <a:solidFill>
                  <a:schemeClr val="tx1"/>
                </a:solidFill>
              </a:rPr>
              <a:t>Post-run data analysis compares pore current changes to a model of all possible multimers</a:t>
            </a:r>
          </a:p>
          <a:p>
            <a:pPr>
              <a:spcBef>
                <a:spcPct val="0"/>
              </a:spcBef>
              <a:buClrTx/>
              <a:buFontTx/>
              <a:buNone/>
            </a:pPr>
            <a:endParaRPr lang="en-US" altLang="en-US" sz="1800">
              <a:solidFill>
                <a:schemeClr val="tx1"/>
              </a:solidFill>
            </a:endParaRPr>
          </a:p>
        </p:txBody>
      </p:sp>
    </p:spTree>
    <p:extLst>
      <p:ext uri="{BB962C8B-B14F-4D97-AF65-F5344CB8AC3E}">
        <p14:creationId xmlns:p14="http://schemas.microsoft.com/office/powerpoint/2010/main" val="2104437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en-US" dirty="0" err="1">
                <a:ea typeface="ＭＳ Ｐゴシック" charset="-128"/>
                <a:cs typeface="Trebuchet MS" charset="0"/>
              </a:rPr>
              <a:t>Nanopore</a:t>
            </a:r>
            <a:r>
              <a:rPr lang="en-US" altLang="en-US" dirty="0">
                <a:ea typeface="ＭＳ Ｐゴシック" charset="-128"/>
                <a:cs typeface="Trebuchet MS" charset="0"/>
              </a:rPr>
              <a:t> Sequencing Devices</a:t>
            </a:r>
          </a:p>
        </p:txBody>
      </p:sp>
      <p:pic>
        <p:nvPicPr>
          <p:cNvPr id="97282" name="Picture 2" descr="Screen Shot 2015-07-20 at 5.15.5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8153400" cy="403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52400" y="4979075"/>
            <a:ext cx="348044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rPr>
              <a:t> </a:t>
            </a:r>
            <a:r>
              <a:rPr lang="en-US" altLang="en-US" sz="1800" dirty="0" smtClean="0">
                <a:solidFill>
                  <a:schemeClr val="tx1"/>
                </a:solidFill>
              </a:rPr>
              <a:t>Commercially available</a:t>
            </a:r>
          </a:p>
          <a:p>
            <a:pPr>
              <a:spcBef>
                <a:spcPct val="0"/>
              </a:spcBef>
              <a:buClrTx/>
            </a:pPr>
            <a:r>
              <a:rPr lang="en-US" altLang="en-US" sz="1800" dirty="0" smtClean="0">
                <a:solidFill>
                  <a:schemeClr val="tx1"/>
                </a:solidFill>
              </a:rPr>
              <a:t> $</a:t>
            </a:r>
            <a:r>
              <a:rPr lang="en-US" altLang="en-US" sz="1800" dirty="0" smtClean="0">
                <a:solidFill>
                  <a:schemeClr val="tx1"/>
                </a:solidFill>
              </a:rPr>
              <a:t>1000 starter pack</a:t>
            </a:r>
          </a:p>
          <a:p>
            <a:pPr>
              <a:spcBef>
                <a:spcPct val="0"/>
              </a:spcBef>
              <a:buClrTx/>
            </a:pPr>
            <a:r>
              <a:rPr lang="en-US" altLang="en-US" sz="1800" dirty="0" smtClean="0">
                <a:solidFill>
                  <a:schemeClr val="tx1"/>
                </a:solidFill>
              </a:rPr>
              <a:t> 512 </a:t>
            </a:r>
            <a:r>
              <a:rPr lang="en-US" altLang="en-US" sz="1800" dirty="0" smtClean="0">
                <a:solidFill>
                  <a:schemeClr val="tx1"/>
                </a:solidFill>
              </a:rPr>
              <a:t>pores</a:t>
            </a:r>
          </a:p>
          <a:p>
            <a:pPr>
              <a:spcBef>
                <a:spcPct val="0"/>
              </a:spcBef>
              <a:buClrTx/>
            </a:pPr>
            <a:r>
              <a:rPr lang="en-US" altLang="en-US" sz="1800" dirty="0" smtClean="0">
                <a:solidFill>
                  <a:schemeClr val="tx1"/>
                </a:solidFill>
              </a:rPr>
              <a:t> Simple </a:t>
            </a:r>
            <a:r>
              <a:rPr lang="en-US" altLang="en-US" sz="1800" dirty="0" smtClean="0">
                <a:solidFill>
                  <a:schemeClr val="tx1"/>
                </a:solidFill>
              </a:rPr>
              <a:t>10-minute sample prep</a:t>
            </a:r>
          </a:p>
          <a:p>
            <a:pPr>
              <a:spcBef>
                <a:spcPct val="0"/>
              </a:spcBef>
              <a:buClrTx/>
            </a:pPr>
            <a:r>
              <a:rPr lang="en-US" altLang="en-US" sz="1800" dirty="0" smtClean="0">
                <a:solidFill>
                  <a:schemeClr val="tx1"/>
                </a:solidFill>
              </a:rPr>
              <a:t> 10</a:t>
            </a:r>
            <a:r>
              <a:rPr lang="en-US" altLang="en-US" sz="1800" dirty="0" smtClean="0">
                <a:solidFill>
                  <a:schemeClr val="tx1"/>
                </a:solidFill>
              </a:rPr>
              <a:t>-40k reads</a:t>
            </a:r>
          </a:p>
          <a:p>
            <a:pPr>
              <a:spcBef>
                <a:spcPct val="0"/>
              </a:spcBef>
              <a:buClrTx/>
            </a:pPr>
            <a:r>
              <a:rPr lang="en-US" altLang="en-US" sz="1800" dirty="0" smtClean="0">
                <a:solidFill>
                  <a:schemeClr val="tx1"/>
                </a:solidFill>
              </a:rPr>
              <a:t> 20</a:t>
            </a:r>
            <a:r>
              <a:rPr lang="en-US" altLang="en-US" sz="1800" dirty="0" smtClean="0">
                <a:solidFill>
                  <a:schemeClr val="tx1"/>
                </a:solidFill>
              </a:rPr>
              <a:t>—100MB per run</a:t>
            </a:r>
            <a:endParaRPr lang="en-US" altLang="en-US" sz="1800" dirty="0">
              <a:solidFill>
                <a:schemeClr val="tx1"/>
              </a:solidFill>
            </a:endParaRPr>
          </a:p>
          <a:p>
            <a:pPr>
              <a:spcBef>
                <a:spcPct val="0"/>
              </a:spcBef>
              <a:buClrTx/>
              <a:buFontTx/>
              <a:buNone/>
            </a:pPr>
            <a:endParaRPr lang="en-US" altLang="en-US" sz="1800" dirty="0">
              <a:solidFill>
                <a:schemeClr val="tx1"/>
              </a:solidFill>
              <a:latin typeface="Bookman Old Style" charset="0"/>
            </a:endParaRPr>
          </a:p>
        </p:txBody>
      </p:sp>
      <p:sp>
        <p:nvSpPr>
          <p:cNvPr id="9" name="TextBox 8"/>
          <p:cNvSpPr txBox="1">
            <a:spLocks noChangeArrowheads="1"/>
          </p:cNvSpPr>
          <p:nvPr/>
        </p:nvSpPr>
        <p:spPr bwMode="auto">
          <a:xfrm>
            <a:off x="3962544" y="5026594"/>
            <a:ext cx="490046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a:t>
            </a:r>
            <a:r>
              <a:rPr lang="en-US" altLang="en-US" sz="1800" dirty="0" smtClean="0">
                <a:solidFill>
                  <a:schemeClr val="tx1"/>
                </a:solidFill>
                <a:latin typeface="+mn-lt"/>
              </a:rPr>
              <a:t>Size of a “</a:t>
            </a:r>
            <a:r>
              <a:rPr lang="en-US" altLang="en-US" sz="1800" dirty="0" err="1" smtClean="0">
                <a:solidFill>
                  <a:schemeClr val="tx1"/>
                </a:solidFill>
                <a:latin typeface="+mn-lt"/>
              </a:rPr>
              <a:t>usb</a:t>
            </a:r>
            <a:r>
              <a:rPr lang="en-US" altLang="en-US" sz="1800" dirty="0" smtClean="0">
                <a:solidFill>
                  <a:schemeClr val="tx1"/>
                </a:solidFill>
                <a:latin typeface="+mn-lt"/>
              </a:rPr>
              <a:t> stick”</a:t>
            </a:r>
          </a:p>
          <a:p>
            <a:pPr>
              <a:spcBef>
                <a:spcPct val="0"/>
              </a:spcBef>
              <a:buClrTx/>
            </a:pPr>
            <a:r>
              <a:rPr lang="en-US" altLang="en-US" sz="1800" dirty="0" smtClean="0">
                <a:solidFill>
                  <a:schemeClr val="tx1"/>
                </a:solidFill>
                <a:latin typeface="+mn-lt"/>
              </a:rPr>
              <a:t> Long </a:t>
            </a:r>
            <a:r>
              <a:rPr lang="en-US" altLang="en-US" sz="1800" dirty="0" smtClean="0">
                <a:solidFill>
                  <a:schemeClr val="tx1"/>
                </a:solidFill>
                <a:latin typeface="+mn-lt"/>
              </a:rPr>
              <a:t>reads (median 1kb, max ~100kb)</a:t>
            </a:r>
          </a:p>
          <a:p>
            <a:pPr>
              <a:spcBef>
                <a:spcPct val="0"/>
              </a:spcBef>
              <a:buClrTx/>
            </a:pPr>
            <a:r>
              <a:rPr lang="en-US" altLang="en-US" sz="1800" smtClean="0">
                <a:solidFill>
                  <a:schemeClr val="tx1"/>
                </a:solidFill>
                <a:latin typeface="+mn-lt"/>
              </a:rPr>
              <a:t> Relatively </a:t>
            </a:r>
            <a:r>
              <a:rPr lang="en-US" altLang="en-US" sz="1800" dirty="0" smtClean="0">
                <a:solidFill>
                  <a:schemeClr val="tx1"/>
                </a:solidFill>
                <a:latin typeface="+mn-lt"/>
              </a:rPr>
              <a:t>high error rate (38% in 2015)</a:t>
            </a:r>
          </a:p>
          <a:p>
            <a:pPr lvl="1">
              <a:spcBef>
                <a:spcPct val="0"/>
              </a:spcBef>
              <a:buClrTx/>
            </a:pPr>
            <a:r>
              <a:rPr lang="en-US" altLang="en-US" sz="1400" dirty="0" smtClean="0">
                <a:solidFill>
                  <a:schemeClr val="tx1"/>
                </a:solidFill>
                <a:latin typeface="+mn-lt"/>
              </a:rPr>
              <a:t>Improving rapidly with 2D reads and other optimization</a:t>
            </a:r>
          </a:p>
          <a:p>
            <a:pPr>
              <a:spcBef>
                <a:spcPct val="0"/>
              </a:spcBef>
              <a:buClrTx/>
            </a:pPr>
            <a:endParaRPr lang="en-US" altLang="en-US" sz="1800" dirty="0">
              <a:solidFill>
                <a:schemeClr val="tx1"/>
              </a:solidFill>
              <a:latin typeface="+mn-lt"/>
            </a:endParaRPr>
          </a:p>
        </p:txBody>
      </p:sp>
    </p:spTree>
    <p:extLst>
      <p:ext uri="{BB962C8B-B14F-4D97-AF65-F5344CB8AC3E}">
        <p14:creationId xmlns:p14="http://schemas.microsoft.com/office/powerpoint/2010/main" val="42486547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ea typeface="ＭＳ Ｐゴシック" charset="-128"/>
                <a:cs typeface="Trebuchet MS" charset="0"/>
              </a:rPr>
              <a:t>Future </a:t>
            </a:r>
            <a:r>
              <a:rPr lang="en-US" altLang="en-US" dirty="0" err="1" smtClean="0">
                <a:ea typeface="ＭＳ Ｐゴシック" charset="-128"/>
                <a:cs typeface="Trebuchet MS" charset="0"/>
              </a:rPr>
              <a:t>nanopore</a:t>
            </a:r>
            <a:r>
              <a:rPr lang="en-US" altLang="en-US" dirty="0" smtClean="0">
                <a:ea typeface="ＭＳ Ｐゴシック" charset="-128"/>
                <a:cs typeface="Trebuchet MS" charset="0"/>
              </a:rPr>
              <a:t> developments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81200"/>
            <a:ext cx="2540000" cy="20828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349500"/>
            <a:ext cx="2540000" cy="1701800"/>
          </a:xfrm>
          <a:prstGeom prst="rect">
            <a:avLst/>
          </a:prstGeom>
        </p:spPr>
      </p:pic>
      <p:sp>
        <p:nvSpPr>
          <p:cNvPr id="5" name="TextBox 4"/>
          <p:cNvSpPr txBox="1">
            <a:spLocks noChangeArrowheads="1"/>
          </p:cNvSpPr>
          <p:nvPr/>
        </p:nvSpPr>
        <p:spPr bwMode="auto">
          <a:xfrm>
            <a:off x="214313" y="4419600"/>
            <a:ext cx="199285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a:t>
            </a:r>
            <a:r>
              <a:rPr lang="en-US" altLang="en-US" sz="1800" dirty="0" smtClean="0">
                <a:solidFill>
                  <a:schemeClr val="tx1"/>
                </a:solidFill>
                <a:latin typeface="+mn-lt"/>
              </a:rPr>
              <a:t>Early access</a:t>
            </a:r>
          </a:p>
          <a:p>
            <a:pPr>
              <a:spcBef>
                <a:spcPct val="0"/>
              </a:spcBef>
              <a:buClrTx/>
            </a:pPr>
            <a:r>
              <a:rPr lang="en-US" altLang="en-US" sz="1800" dirty="0" smtClean="0">
                <a:solidFill>
                  <a:schemeClr val="tx1"/>
                </a:solidFill>
                <a:latin typeface="+mn-lt"/>
              </a:rPr>
              <a:t> Price</a:t>
            </a:r>
            <a:r>
              <a:rPr lang="en-US" altLang="en-US" sz="1800" dirty="0" smtClean="0">
                <a:solidFill>
                  <a:schemeClr val="tx1"/>
                </a:solidFill>
                <a:latin typeface="+mn-lt"/>
              </a:rPr>
              <a:t>: TBD</a:t>
            </a:r>
          </a:p>
          <a:p>
            <a:pPr>
              <a:spcBef>
                <a:spcPct val="0"/>
              </a:spcBef>
              <a:buClrTx/>
            </a:pPr>
            <a:r>
              <a:rPr lang="en-US" altLang="en-US" sz="1800" dirty="0" smtClean="0">
                <a:solidFill>
                  <a:schemeClr val="tx1"/>
                </a:solidFill>
                <a:latin typeface="+mn-lt"/>
              </a:rPr>
              <a:t> 48 </a:t>
            </a:r>
            <a:r>
              <a:rPr lang="en-US" altLang="en-US" sz="1800" dirty="0" smtClean="0">
                <a:solidFill>
                  <a:schemeClr val="tx1"/>
                </a:solidFill>
                <a:latin typeface="+mn-lt"/>
              </a:rPr>
              <a:t>x 3000 pores</a:t>
            </a:r>
          </a:p>
          <a:p>
            <a:pPr>
              <a:spcBef>
                <a:spcPct val="0"/>
              </a:spcBef>
              <a:buClrTx/>
            </a:pPr>
            <a:r>
              <a:rPr lang="en-US" altLang="en-US" sz="1800" dirty="0" smtClean="0">
                <a:solidFill>
                  <a:schemeClr val="tx1"/>
                </a:solidFill>
                <a:latin typeface="+mn-lt"/>
              </a:rPr>
              <a:t> Array </a:t>
            </a:r>
            <a:r>
              <a:rPr lang="en-US" altLang="en-US" sz="1800" dirty="0" smtClean="0">
                <a:solidFill>
                  <a:schemeClr val="tx1"/>
                </a:solidFill>
                <a:latin typeface="+mn-lt"/>
              </a:rPr>
              <a:t>of minions</a:t>
            </a:r>
          </a:p>
          <a:p>
            <a:pPr>
              <a:spcBef>
                <a:spcPct val="0"/>
              </a:spcBef>
              <a:buClrTx/>
              <a:buFontTx/>
              <a:buNone/>
            </a:pPr>
            <a:endParaRPr lang="en-US" altLang="en-US" sz="1800" dirty="0">
              <a:solidFill>
                <a:schemeClr val="tx1"/>
              </a:solidFill>
              <a:latin typeface="+mn-lt"/>
            </a:endParaRPr>
          </a:p>
        </p:txBody>
      </p:sp>
      <p:sp>
        <p:nvSpPr>
          <p:cNvPr id="6" name="TextBox 5"/>
          <p:cNvSpPr txBox="1">
            <a:spLocks noChangeArrowheads="1"/>
          </p:cNvSpPr>
          <p:nvPr/>
        </p:nvSpPr>
        <p:spPr bwMode="auto">
          <a:xfrm>
            <a:off x="4579937" y="4419600"/>
            <a:ext cx="3743326"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smtClean="0">
                <a:solidFill>
                  <a:schemeClr val="tx1"/>
                </a:solidFill>
                <a:latin typeface="+mn-lt"/>
              </a:rPr>
              <a:t> In development</a:t>
            </a:r>
            <a:endParaRPr lang="en-US" altLang="en-US" sz="1800" dirty="0" smtClean="0">
              <a:solidFill>
                <a:schemeClr val="tx1"/>
              </a:solidFill>
              <a:latin typeface="+mn-lt"/>
            </a:endParaRPr>
          </a:p>
          <a:p>
            <a:pPr>
              <a:spcBef>
                <a:spcPct val="0"/>
              </a:spcBef>
              <a:buClrTx/>
            </a:pPr>
            <a:r>
              <a:rPr lang="en-US" altLang="en-US" sz="1800" dirty="0" smtClean="0">
                <a:solidFill>
                  <a:schemeClr val="tx1"/>
                </a:solidFill>
                <a:latin typeface="+mn-lt"/>
              </a:rPr>
              <a:t> Smart</a:t>
            </a:r>
            <a:r>
              <a:rPr lang="en-US" altLang="en-US" sz="1800" dirty="0" smtClean="0">
                <a:solidFill>
                  <a:schemeClr val="tx1"/>
                </a:solidFill>
                <a:latin typeface="+mn-lt"/>
              </a:rPr>
              <a:t>-phone compatible</a:t>
            </a:r>
          </a:p>
          <a:p>
            <a:pPr>
              <a:spcBef>
                <a:spcPct val="0"/>
              </a:spcBef>
              <a:buClrTx/>
            </a:pPr>
            <a:endParaRPr lang="en-US" altLang="en-US" sz="1400" dirty="0" smtClean="0">
              <a:solidFill>
                <a:schemeClr val="tx1"/>
              </a:solidFill>
              <a:latin typeface="+mn-lt"/>
            </a:endParaRPr>
          </a:p>
          <a:p>
            <a:pPr>
              <a:spcBef>
                <a:spcPct val="0"/>
              </a:spcBef>
              <a:buClrTx/>
            </a:pPr>
            <a:endParaRPr lang="en-US" altLang="en-US" sz="1800" dirty="0">
              <a:solidFill>
                <a:schemeClr val="tx1"/>
              </a:solidFill>
              <a:latin typeface="+mn-lt"/>
            </a:endParaRPr>
          </a:p>
        </p:txBody>
      </p:sp>
      <p:sp>
        <p:nvSpPr>
          <p:cNvPr id="7" name="TextBox 6"/>
          <p:cNvSpPr txBox="1"/>
          <p:nvPr/>
        </p:nvSpPr>
        <p:spPr>
          <a:xfrm>
            <a:off x="1469300" y="1599168"/>
            <a:ext cx="1430200" cy="369332"/>
          </a:xfrm>
          <a:prstGeom prst="rect">
            <a:avLst/>
          </a:prstGeom>
          <a:noFill/>
        </p:spPr>
        <p:txBody>
          <a:bodyPr wrap="none" rtlCol="0">
            <a:spAutoFit/>
          </a:bodyPr>
          <a:lstStyle/>
          <a:p>
            <a:r>
              <a:rPr lang="en-US" smtClean="0">
                <a:latin typeface="+mn-lt"/>
              </a:rPr>
              <a:t>promethION</a:t>
            </a:r>
            <a:endParaRPr lang="en-US" dirty="0">
              <a:latin typeface="+mn-lt"/>
            </a:endParaRPr>
          </a:p>
        </p:txBody>
      </p:sp>
      <p:sp>
        <p:nvSpPr>
          <p:cNvPr id="8" name="TextBox 7"/>
          <p:cNvSpPr txBox="1"/>
          <p:nvPr/>
        </p:nvSpPr>
        <p:spPr>
          <a:xfrm>
            <a:off x="5878366" y="1611868"/>
            <a:ext cx="1146468" cy="369332"/>
          </a:xfrm>
          <a:prstGeom prst="rect">
            <a:avLst/>
          </a:prstGeom>
          <a:noFill/>
        </p:spPr>
        <p:txBody>
          <a:bodyPr wrap="none" rtlCol="0">
            <a:spAutoFit/>
          </a:bodyPr>
          <a:lstStyle/>
          <a:p>
            <a:r>
              <a:rPr lang="en-US" dirty="0" err="1" smtClean="0">
                <a:latin typeface="+mn-lt"/>
              </a:rPr>
              <a:t>smidgION</a:t>
            </a:r>
            <a:endParaRPr lang="en-US" dirty="0">
              <a:latin typeface="+mn-lt"/>
            </a:endParaRPr>
          </a:p>
        </p:txBody>
      </p:sp>
    </p:spTree>
    <p:extLst>
      <p:ext uri="{BB962C8B-B14F-4D97-AF65-F5344CB8AC3E}">
        <p14:creationId xmlns:p14="http://schemas.microsoft.com/office/powerpoint/2010/main" val="2502595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t>Genomics research has exploded with the rapid advances in DNA sequencing technologies</a:t>
            </a:r>
            <a:endParaRPr lang="en-US" sz="2600" dirty="0"/>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963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and transcriptome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28587934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dirty="0"/>
              <a:t>Common genomic file </a:t>
            </a:r>
            <a:r>
              <a:rPr lang="en-US" dirty="0" smtClean="0"/>
              <a:t>formats</a:t>
            </a:r>
            <a:endParaRPr lang="en-US" dirty="0"/>
          </a:p>
        </p:txBody>
      </p:sp>
    </p:spTree>
    <p:extLst>
      <p:ext uri="{BB962C8B-B14F-4D97-AF65-F5344CB8AC3E}">
        <p14:creationId xmlns:p14="http://schemas.microsoft.com/office/powerpoint/2010/main" val="11467713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genomic data file formats</a:t>
            </a:r>
            <a:endParaRPr lang="en-US" dirty="0"/>
          </a:p>
        </p:txBody>
      </p:sp>
      <p:sp>
        <p:nvSpPr>
          <p:cNvPr id="3" name="Content Placeholder 2"/>
          <p:cNvSpPr>
            <a:spLocks noGrp="1"/>
          </p:cNvSpPr>
          <p:nvPr>
            <p:ph idx="1"/>
          </p:nvPr>
        </p:nvSpPr>
        <p:spPr/>
        <p:txBody>
          <a:bodyPr/>
          <a:lstStyle/>
          <a:p>
            <a:r>
              <a:rPr lang="en-US" dirty="0" smtClean="0">
                <a:hlinkClick r:id="rId2"/>
              </a:rPr>
              <a:t>FASTA</a:t>
            </a:r>
            <a:endParaRPr lang="en-US" dirty="0" smtClean="0"/>
          </a:p>
          <a:p>
            <a:r>
              <a:rPr lang="en-US" dirty="0" smtClean="0">
                <a:hlinkClick r:id="rId3"/>
              </a:rPr>
              <a:t>GTF</a:t>
            </a:r>
            <a:endParaRPr lang="en-US" dirty="0" smtClean="0"/>
          </a:p>
          <a:p>
            <a:r>
              <a:rPr lang="en-US" dirty="0" smtClean="0">
                <a:hlinkClick r:id="rId4"/>
              </a:rPr>
              <a:t>BED</a:t>
            </a:r>
            <a:endParaRPr lang="en-US" dirty="0" smtClean="0"/>
          </a:p>
          <a:p>
            <a:r>
              <a:rPr lang="en-US" dirty="0" smtClean="0">
                <a:hlinkClick r:id="rId5"/>
              </a:rPr>
              <a:t>VCF</a:t>
            </a:r>
            <a:endParaRPr lang="en-US" dirty="0" smtClean="0"/>
          </a:p>
          <a:p>
            <a:r>
              <a:rPr lang="en-US" dirty="0" smtClean="0">
                <a:hlinkClick r:id="rId6"/>
              </a:rPr>
              <a:t>VEP</a:t>
            </a:r>
            <a:endParaRPr lang="en-US" dirty="0" smtClean="0"/>
          </a:p>
          <a:p>
            <a:r>
              <a:rPr lang="en-US" dirty="0" smtClean="0">
                <a:hlinkClick r:id="rId7"/>
              </a:rPr>
              <a:t>MAF</a:t>
            </a:r>
            <a:endParaRPr lang="en-US" dirty="0" smtClean="0"/>
          </a:p>
          <a:p>
            <a:r>
              <a:rPr lang="en-US" dirty="0" smtClean="0">
                <a:hlinkClick r:id="rId8"/>
              </a:rPr>
              <a:t>SAM/BAM/CRAM</a:t>
            </a:r>
            <a:endParaRPr lang="en-US" dirty="0" smtClean="0"/>
          </a:p>
          <a:p>
            <a:endParaRPr lang="en-US" dirty="0" smtClean="0"/>
          </a:p>
          <a:p>
            <a:r>
              <a:rPr lang="en-US" dirty="0" smtClean="0"/>
              <a:t>Many, many custom data formats output by specialized tools </a:t>
            </a:r>
            <a:r>
              <a:rPr lang="mr-IN" dirty="0" smtClean="0"/>
              <a:t>…</a:t>
            </a:r>
            <a:r>
              <a:rPr lang="en-US" dirty="0" smtClean="0"/>
              <a:t> often in TSV format</a:t>
            </a:r>
            <a:endParaRPr lang="en-US" dirty="0"/>
          </a:p>
        </p:txBody>
      </p:sp>
    </p:spTree>
    <p:extLst>
      <p:ext uri="{BB962C8B-B14F-4D97-AF65-F5344CB8AC3E}">
        <p14:creationId xmlns:p14="http://schemas.microsoft.com/office/powerpoint/2010/main" val="32077832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VCF file</a:t>
            </a:r>
            <a:endParaRPr lang="en-US" dirty="0"/>
          </a:p>
        </p:txBody>
      </p:sp>
      <p:pic>
        <p:nvPicPr>
          <p:cNvPr id="4" name="Content Placeholder 3" descr="vcf-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54" r="26033" b="-1889"/>
          <a:stretch/>
        </p:blipFill>
        <p:spPr>
          <a:xfrm>
            <a:off x="304802" y="1524000"/>
            <a:ext cx="8642461" cy="3733800"/>
          </a:xfrm>
        </p:spPr>
      </p:pic>
      <p:sp>
        <p:nvSpPr>
          <p:cNvPr id="5" name="TextBox 4"/>
          <p:cNvSpPr txBox="1"/>
          <p:nvPr/>
        </p:nvSpPr>
        <p:spPr>
          <a:xfrm>
            <a:off x="327891" y="5544235"/>
            <a:ext cx="5852884" cy="369332"/>
          </a:xfrm>
          <a:prstGeom prst="rect">
            <a:avLst/>
          </a:prstGeom>
          <a:noFill/>
        </p:spPr>
        <p:txBody>
          <a:bodyPr wrap="none" rtlCol="0">
            <a:spAutoFit/>
          </a:bodyPr>
          <a:lstStyle/>
          <a:p>
            <a:r>
              <a:rPr lang="en-US" dirty="0" smtClean="0"/>
              <a:t>Details of the VCF file format: </a:t>
            </a:r>
            <a:r>
              <a:rPr lang="en-US" dirty="0" smtClean="0">
                <a:hlinkClick r:id="rId3"/>
              </a:rPr>
              <a:t>hts</a:t>
            </a:r>
            <a:r>
              <a:rPr lang="en-US" dirty="0">
                <a:hlinkClick r:id="rId3"/>
              </a:rPr>
              <a:t>-specs</a:t>
            </a:r>
            <a:r>
              <a:rPr lang="en-US" dirty="0"/>
              <a:t>, </a:t>
            </a:r>
            <a:r>
              <a:rPr lang="en-US" dirty="0" smtClean="0">
                <a:hlinkClick r:id="rId4"/>
              </a:rPr>
              <a:t>VCF-v4.2</a:t>
            </a:r>
            <a:r>
              <a:rPr lang="en-US" dirty="0">
                <a:hlinkClick r:id="rId4"/>
              </a:rPr>
              <a:t>.pdf</a:t>
            </a:r>
            <a:r>
              <a:rPr lang="en-US" dirty="0"/>
              <a:t> </a:t>
            </a:r>
            <a:endParaRPr lang="en-US" dirty="0" smtClean="0"/>
          </a:p>
        </p:txBody>
      </p:sp>
    </p:spTree>
    <p:extLst>
      <p:ext uri="{BB962C8B-B14F-4D97-AF65-F5344CB8AC3E}">
        <p14:creationId xmlns:p14="http://schemas.microsoft.com/office/powerpoint/2010/main" val="9942711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52400" y="-26988"/>
            <a:ext cx="8839200" cy="1143001"/>
          </a:xfrm>
        </p:spPr>
        <p:txBody>
          <a:bodyPr/>
          <a:lstStyle/>
          <a:p>
            <a:r>
              <a:rPr lang="en-US">
                <a:latin typeface="Calibri" charset="0"/>
                <a:ea typeface="ＭＳ Ｐゴシック" charset="0"/>
              </a:rPr>
              <a:t>Example of SAM/BAM file format</a:t>
            </a:r>
          </a:p>
        </p:txBody>
      </p:sp>
      <p:pic>
        <p:nvPicPr>
          <p:cNvPr id="23554" name="Content Placeholder 3" descr="BAM File Example Alignment Section.png"/>
          <p:cNvPicPr>
            <a:picLocks noGrp="1" noChangeAspect="1"/>
          </p:cNvPicPr>
          <p:nvPr>
            <p:ph idx="1"/>
          </p:nvPr>
        </p:nvPicPr>
        <p:blipFill>
          <a:blip r:embed="rId2">
            <a:extLst>
              <a:ext uri="{28A0092B-C50C-407E-A947-70E740481C1C}">
                <a14:useLocalDpi xmlns:a14="http://schemas.microsoft.com/office/drawing/2010/main" val="0"/>
              </a:ext>
            </a:extLst>
          </a:blip>
          <a:srcRect t="-459" b="937"/>
          <a:stretch>
            <a:fillRect/>
          </a:stretch>
        </p:blipFill>
        <p:spPr>
          <a:xfrm>
            <a:off x="323850" y="3206750"/>
            <a:ext cx="8424863" cy="2817813"/>
          </a:xfrm>
        </p:spPr>
      </p:pic>
      <p:pic>
        <p:nvPicPr>
          <p:cNvPr id="23555" name="Picture 4" descr="BAM File Example Header Sec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549400"/>
            <a:ext cx="8424863"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5"/>
          <p:cNvSpPr txBox="1">
            <a:spLocks noChangeArrowheads="1"/>
          </p:cNvSpPr>
          <p:nvPr/>
        </p:nvSpPr>
        <p:spPr bwMode="auto">
          <a:xfrm>
            <a:off x="250825" y="1196975"/>
            <a:ext cx="4656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header section (abbreviated)</a:t>
            </a:r>
          </a:p>
        </p:txBody>
      </p:sp>
      <p:sp>
        <p:nvSpPr>
          <p:cNvPr id="23557" name="TextBox 6"/>
          <p:cNvSpPr txBox="1">
            <a:spLocks noChangeArrowheads="1"/>
          </p:cNvSpPr>
          <p:nvPr/>
        </p:nvSpPr>
        <p:spPr bwMode="auto">
          <a:xfrm>
            <a:off x="246063" y="2852738"/>
            <a:ext cx="61960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alignment section (only 10 alignments shown)</a:t>
            </a:r>
          </a:p>
        </p:txBody>
      </p:sp>
    </p:spTree>
    <p:extLst>
      <p:ext uri="{BB962C8B-B14F-4D97-AF65-F5344CB8AC3E}">
        <p14:creationId xmlns:p14="http://schemas.microsoft.com/office/powerpoint/2010/main" val="86958061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52400" y="-26988"/>
            <a:ext cx="8839200" cy="1143001"/>
          </a:xfrm>
        </p:spPr>
        <p:txBody>
          <a:bodyPr/>
          <a:lstStyle/>
          <a:p>
            <a:r>
              <a:rPr lang="en-US">
                <a:latin typeface="Calibri" charset="0"/>
                <a:ea typeface="ＭＳ Ｐゴシック" charset="0"/>
              </a:rPr>
              <a:t>Introduction to the SAM/BAM format</a:t>
            </a:r>
          </a:p>
        </p:txBody>
      </p:sp>
      <p:sp>
        <p:nvSpPr>
          <p:cNvPr id="28674" name="Content Placeholder 2"/>
          <p:cNvSpPr>
            <a:spLocks noGrp="1"/>
          </p:cNvSpPr>
          <p:nvPr>
            <p:ph idx="1"/>
          </p:nvPr>
        </p:nvSpPr>
        <p:spPr>
          <a:xfrm>
            <a:off x="152400" y="1412875"/>
            <a:ext cx="8839200" cy="4724400"/>
          </a:xfrm>
        </p:spPr>
        <p:txBody>
          <a:bodyPr>
            <a:normAutofit fontScale="85000" lnSpcReduction="20000"/>
          </a:bodyPr>
          <a:lstStyle/>
          <a:p>
            <a:pPr>
              <a:defRPr/>
            </a:pPr>
            <a:r>
              <a:rPr lang="en-US" dirty="0" smtClean="0">
                <a:latin typeface="Calibri" charset="0"/>
                <a:ea typeface="ＭＳ Ｐゴシック" charset="0"/>
              </a:rPr>
              <a:t>The specification</a:t>
            </a:r>
          </a:p>
          <a:p>
            <a:pPr lvl="1">
              <a:defRPr/>
            </a:pPr>
            <a:r>
              <a:rPr lang="en-US" dirty="0">
                <a:latin typeface="Calibri" charset="0"/>
                <a:ea typeface="ＭＳ Ｐゴシック" charset="0"/>
                <a:hlinkClick r:id="rId2"/>
              </a:rPr>
              <a:t>http://samtools.sourceforge.net/SAM1.</a:t>
            </a:r>
            <a:r>
              <a:rPr lang="en-US" dirty="0" smtClean="0">
                <a:latin typeface="Calibri" charset="0"/>
                <a:ea typeface="ＭＳ Ｐゴシック" charset="0"/>
                <a:hlinkClick r:id="rId2"/>
              </a:rPr>
              <a:t>pdf</a:t>
            </a:r>
            <a:endParaRPr lang="en-US" dirty="0">
              <a:latin typeface="Calibri" charset="0"/>
              <a:ea typeface="ＭＳ Ｐゴシック" charset="0"/>
            </a:endParaRPr>
          </a:p>
          <a:p>
            <a:pPr>
              <a:defRPr/>
            </a:pPr>
            <a:r>
              <a:rPr lang="en-US" dirty="0" smtClean="0">
                <a:latin typeface="Calibri" charset="0"/>
                <a:ea typeface="ＭＳ Ｐゴシック" charset="0"/>
              </a:rPr>
              <a:t>The SAM format consists of two sections:</a:t>
            </a:r>
          </a:p>
          <a:p>
            <a:pPr lvl="1">
              <a:defRPr/>
            </a:pPr>
            <a:r>
              <a:rPr lang="en-US" dirty="0" smtClean="0">
                <a:latin typeface="Calibri" charset="0"/>
                <a:ea typeface="ＭＳ Ｐゴシック" charset="0"/>
              </a:rPr>
              <a:t>Header section</a:t>
            </a:r>
          </a:p>
          <a:p>
            <a:pPr lvl="2">
              <a:defRPr/>
            </a:pPr>
            <a:r>
              <a:rPr lang="en-US" dirty="0" smtClean="0">
                <a:latin typeface="Calibri" charset="0"/>
                <a:ea typeface="ＭＳ Ｐゴシック" charset="0"/>
              </a:rPr>
              <a:t>Used to describe source of data, reference sequence, method of alignment, etc.</a:t>
            </a:r>
          </a:p>
          <a:p>
            <a:pPr lvl="1">
              <a:defRPr/>
            </a:pPr>
            <a:r>
              <a:rPr lang="en-US" dirty="0" smtClean="0">
                <a:latin typeface="Calibri" charset="0"/>
                <a:ea typeface="ＭＳ Ｐゴシック" charset="0"/>
              </a:rPr>
              <a:t>Alignment section</a:t>
            </a:r>
          </a:p>
          <a:p>
            <a:pPr lvl="2">
              <a:defRPr/>
            </a:pPr>
            <a:r>
              <a:rPr lang="en-US" dirty="0" smtClean="0">
                <a:latin typeface="Calibri" charset="0"/>
                <a:ea typeface="ＭＳ Ｐゴシック" charset="0"/>
              </a:rPr>
              <a:t>Used to describe the read, quality of the read, and nature alignment of the read to a region of the genome</a:t>
            </a:r>
          </a:p>
          <a:p>
            <a:pPr>
              <a:defRPr/>
            </a:pPr>
            <a:r>
              <a:rPr lang="en-US" dirty="0" smtClean="0">
                <a:latin typeface="Calibri" charset="0"/>
                <a:ea typeface="ＭＳ Ｐゴシック" charset="0"/>
              </a:rPr>
              <a:t>BAM is a compressed version of SAM</a:t>
            </a:r>
          </a:p>
          <a:p>
            <a:pPr lvl="1">
              <a:defRPr/>
            </a:pPr>
            <a:r>
              <a:rPr lang="en-US" dirty="0" smtClean="0">
                <a:latin typeface="Calibri" charset="0"/>
                <a:ea typeface="ＭＳ Ｐゴシック" charset="0"/>
              </a:rPr>
              <a:t>Compressed using lossless BGZF format</a:t>
            </a:r>
          </a:p>
          <a:p>
            <a:pPr lvl="1">
              <a:defRPr/>
            </a:pPr>
            <a:r>
              <a:rPr lang="en-US" dirty="0" smtClean="0">
                <a:latin typeface="Calibri" charset="0"/>
                <a:ea typeface="ＭＳ Ｐゴシック" charset="0"/>
              </a:rPr>
              <a:t>Other BAM compression strategies are a subject of research.  See ‘CRAM’ format for example</a:t>
            </a:r>
          </a:p>
          <a:p>
            <a:pPr>
              <a:defRPr/>
            </a:pPr>
            <a:r>
              <a:rPr lang="en-US" dirty="0" smtClean="0"/>
              <a:t>BAM files are usually ‘indexed’</a:t>
            </a:r>
          </a:p>
          <a:p>
            <a:pPr lvl="1">
              <a:defRPr/>
            </a:pPr>
            <a:r>
              <a:rPr lang="en-US" dirty="0" smtClean="0"/>
              <a:t>A ‘.bai’ file will be found beside the ‘.bam’ file </a:t>
            </a:r>
          </a:p>
          <a:p>
            <a:pPr lvl="1">
              <a:defRPr/>
            </a:pPr>
            <a:r>
              <a:rPr lang="en-US" dirty="0" smtClean="0"/>
              <a:t>Indexing </a:t>
            </a:r>
            <a:r>
              <a:rPr lang="en-US" dirty="0"/>
              <a:t>aims to achieve fast retrieval of alignments overlapping a </a:t>
            </a:r>
            <a:r>
              <a:rPr lang="en-US" dirty="0" smtClean="0"/>
              <a:t>specified </a:t>
            </a:r>
            <a:r>
              <a:rPr lang="en-US" dirty="0"/>
              <a:t>region without </a:t>
            </a:r>
            <a:r>
              <a:rPr lang="en-US" dirty="0" smtClean="0"/>
              <a:t>going through </a:t>
            </a:r>
            <a:r>
              <a:rPr lang="en-US" dirty="0"/>
              <a:t>the whole alignments. BAM must be sorted by the reference ID and then the </a:t>
            </a:r>
            <a:r>
              <a:rPr lang="en-US" dirty="0" smtClean="0"/>
              <a:t>leftmost coordinate </a:t>
            </a:r>
            <a:r>
              <a:rPr lang="en-US" dirty="0"/>
              <a:t>before </a:t>
            </a:r>
            <a:r>
              <a:rPr lang="en-US" dirty="0" smtClean="0"/>
              <a:t>indexing</a:t>
            </a:r>
            <a:endParaRPr lang="en-US" dirty="0"/>
          </a:p>
        </p:txBody>
      </p:sp>
    </p:spTree>
    <p:extLst>
      <p:ext uri="{BB962C8B-B14F-4D97-AF65-F5344CB8AC3E}">
        <p14:creationId xmlns:p14="http://schemas.microsoft.com/office/powerpoint/2010/main" val="39595117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header section</a:t>
            </a:r>
          </a:p>
        </p:txBody>
      </p:sp>
      <p:sp>
        <p:nvSpPr>
          <p:cNvPr id="3" name="Content Placeholder 2"/>
          <p:cNvSpPr>
            <a:spLocks noGrp="1"/>
          </p:cNvSpPr>
          <p:nvPr>
            <p:ph idx="1"/>
          </p:nvPr>
        </p:nvSpPr>
        <p:spPr>
          <a:xfrm>
            <a:off x="152400" y="1268413"/>
            <a:ext cx="8839200" cy="4895850"/>
          </a:xfrm>
        </p:spPr>
        <p:txBody>
          <a:bodyPr>
            <a:normAutofit fontScale="85000" lnSpcReduction="20000"/>
          </a:bodyPr>
          <a:lstStyle/>
          <a:p>
            <a:pPr>
              <a:defRPr/>
            </a:pPr>
            <a:r>
              <a:rPr lang="en-US" dirty="0"/>
              <a:t>Used to describe source of data, reference sequence, method of alignment, etc.</a:t>
            </a:r>
          </a:p>
          <a:p>
            <a:pPr>
              <a:defRPr/>
            </a:pPr>
            <a:r>
              <a:rPr lang="en-US" dirty="0" smtClean="0"/>
              <a:t>Each section begins </a:t>
            </a:r>
            <a:r>
              <a:rPr lang="en-US" dirty="0"/>
              <a:t>with character </a:t>
            </a:r>
            <a:r>
              <a:rPr lang="en-US" dirty="0" smtClean="0"/>
              <a:t>‘@’ </a:t>
            </a:r>
            <a:r>
              <a:rPr lang="en-US" dirty="0"/>
              <a:t>followed by a two-letter record type code</a:t>
            </a:r>
            <a:r>
              <a:rPr lang="en-US" dirty="0" smtClean="0"/>
              <a:t>.  These are followed by two-letter tags and values </a:t>
            </a:r>
          </a:p>
          <a:p>
            <a:pPr lvl="1">
              <a:defRPr/>
            </a:pPr>
            <a:r>
              <a:rPr lang="en-US" dirty="0" smtClean="0"/>
              <a:t>@HD  The header line</a:t>
            </a:r>
          </a:p>
          <a:p>
            <a:pPr lvl="2">
              <a:defRPr/>
            </a:pPr>
            <a:r>
              <a:rPr lang="en-US" dirty="0" smtClean="0"/>
              <a:t>VN: format version</a:t>
            </a:r>
          </a:p>
          <a:p>
            <a:pPr lvl="2">
              <a:defRPr/>
            </a:pPr>
            <a:r>
              <a:rPr lang="en-US" dirty="0" smtClean="0"/>
              <a:t>SO: Sorting order of alignments</a:t>
            </a:r>
          </a:p>
          <a:p>
            <a:pPr lvl="1">
              <a:defRPr/>
            </a:pPr>
            <a:r>
              <a:rPr lang="en-US" dirty="0" smtClean="0"/>
              <a:t>@SQ  Reference sequence dictionary</a:t>
            </a:r>
          </a:p>
          <a:p>
            <a:pPr lvl="2">
              <a:defRPr/>
            </a:pPr>
            <a:r>
              <a:rPr lang="en-US" dirty="0" smtClean="0"/>
              <a:t>SN: reference sequence name</a:t>
            </a:r>
          </a:p>
          <a:p>
            <a:pPr lvl="2">
              <a:defRPr/>
            </a:pPr>
            <a:r>
              <a:rPr lang="en-US" dirty="0" smtClean="0"/>
              <a:t>LN: reference sequence length</a:t>
            </a:r>
          </a:p>
          <a:p>
            <a:pPr lvl="2">
              <a:defRPr/>
            </a:pPr>
            <a:r>
              <a:rPr lang="en-US" dirty="0" smtClean="0"/>
              <a:t>SP: species</a:t>
            </a:r>
          </a:p>
          <a:p>
            <a:pPr lvl="1">
              <a:defRPr/>
            </a:pPr>
            <a:r>
              <a:rPr lang="en-US" dirty="0" smtClean="0"/>
              <a:t>@RG  Read group</a:t>
            </a:r>
          </a:p>
          <a:p>
            <a:pPr lvl="2">
              <a:defRPr/>
            </a:pPr>
            <a:r>
              <a:rPr lang="en-US" dirty="0" smtClean="0"/>
              <a:t>ID: read group identifier</a:t>
            </a:r>
          </a:p>
          <a:p>
            <a:pPr lvl="2">
              <a:defRPr/>
            </a:pPr>
            <a:r>
              <a:rPr lang="en-US" dirty="0" smtClean="0"/>
              <a:t>CN: name of sequencing center</a:t>
            </a:r>
          </a:p>
          <a:p>
            <a:pPr lvl="2">
              <a:defRPr/>
            </a:pPr>
            <a:r>
              <a:rPr lang="en-US" dirty="0" smtClean="0"/>
              <a:t>SM: sample name</a:t>
            </a:r>
          </a:p>
          <a:p>
            <a:pPr lvl="1">
              <a:defRPr/>
            </a:pPr>
            <a:r>
              <a:rPr lang="en-US" dirty="0" smtClean="0"/>
              <a:t>@PG  Program</a:t>
            </a:r>
          </a:p>
          <a:p>
            <a:pPr lvl="2">
              <a:defRPr/>
            </a:pPr>
            <a:r>
              <a:rPr lang="en-US" dirty="0" smtClean="0"/>
              <a:t>PN: program name</a:t>
            </a:r>
          </a:p>
          <a:p>
            <a:pPr lvl="2">
              <a:defRPr/>
            </a:pPr>
            <a:r>
              <a:rPr lang="en-US" dirty="0" smtClean="0"/>
              <a:t>VN: program version</a:t>
            </a:r>
            <a:endParaRPr lang="en-US" dirty="0"/>
          </a:p>
        </p:txBody>
      </p:sp>
    </p:spTree>
    <p:extLst>
      <p:ext uri="{BB962C8B-B14F-4D97-AF65-F5344CB8AC3E}">
        <p14:creationId xmlns:p14="http://schemas.microsoft.com/office/powerpoint/2010/main" val="268807423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alignment section</a:t>
            </a:r>
          </a:p>
        </p:txBody>
      </p:sp>
      <p:sp>
        <p:nvSpPr>
          <p:cNvPr id="3" name="Content Placeholder 2"/>
          <p:cNvSpPr>
            <a:spLocks noGrp="1"/>
          </p:cNvSpPr>
          <p:nvPr>
            <p:ph idx="1"/>
          </p:nvPr>
        </p:nvSpPr>
        <p:spPr>
          <a:xfrm>
            <a:off x="152400" y="4062413"/>
            <a:ext cx="8839200" cy="2103437"/>
          </a:xfrm>
        </p:spPr>
        <p:txBody>
          <a:bodyPr>
            <a:normAutofit fontScale="32500" lnSpcReduction="20000"/>
          </a:bodyPr>
          <a:lstStyle/>
          <a:p>
            <a:pPr marL="0" indent="0">
              <a:buFont typeface="Arial" charset="0"/>
              <a:buNone/>
              <a:defRPr/>
            </a:pPr>
            <a:r>
              <a:rPr lang="en-US" sz="4300" b="1" dirty="0" smtClean="0">
                <a:latin typeface="Courier New"/>
                <a:cs typeface="Courier New"/>
              </a:rPr>
              <a:t>Example values</a:t>
            </a:r>
          </a:p>
          <a:p>
            <a:pPr marL="514350" indent="-514350">
              <a:buFont typeface="Wingdings" charset="2"/>
              <a:buAutoNum type="arabicPlain"/>
              <a:defRPr/>
            </a:pPr>
            <a:endParaRPr lang="en-US" dirty="0" smtClean="0">
              <a:latin typeface="Courier New"/>
              <a:cs typeface="Courier New"/>
            </a:endParaRPr>
          </a:p>
          <a:p>
            <a:pPr marL="514350" indent="-514350">
              <a:buFont typeface="Wingdings" charset="2"/>
              <a:buAutoNum type="arabicPlain"/>
              <a:defRPr/>
            </a:pPr>
            <a:r>
              <a:rPr lang="en-US" dirty="0" smtClean="0">
                <a:latin typeface="Courier New"/>
                <a:cs typeface="Courier New"/>
              </a:rPr>
              <a:t>QNAME  e.g.  HWI</a:t>
            </a:r>
            <a:r>
              <a:rPr lang="en-US" dirty="0">
                <a:latin typeface="Courier New"/>
                <a:cs typeface="Courier New"/>
              </a:rPr>
              <a:t>-ST495_129147882:1:2302:10269:</a:t>
            </a:r>
            <a:r>
              <a:rPr lang="en-US" dirty="0" smtClean="0">
                <a:latin typeface="Courier New"/>
                <a:cs typeface="Courier New"/>
              </a:rPr>
              <a:t>12362 (QNAME)</a:t>
            </a:r>
          </a:p>
          <a:p>
            <a:pPr marL="514350" indent="-514350">
              <a:buFont typeface="Wingdings" charset="2"/>
              <a:buAutoNum type="arabicPlain"/>
              <a:defRPr/>
            </a:pPr>
            <a:r>
              <a:rPr lang="en-US" dirty="0" smtClean="0">
                <a:latin typeface="Courier New"/>
                <a:cs typeface="Courier New"/>
              </a:rPr>
              <a:t>FLAG   e.g.  99</a:t>
            </a:r>
          </a:p>
          <a:p>
            <a:pPr marL="514350" indent="-514350">
              <a:buFont typeface="Wingdings" charset="2"/>
              <a:buAutoNum type="arabicPlain"/>
              <a:defRPr/>
            </a:pPr>
            <a:r>
              <a:rPr lang="en-US" dirty="0" smtClean="0">
                <a:latin typeface="Courier New"/>
                <a:cs typeface="Courier New"/>
              </a:rPr>
              <a:t>RNAME  e.g.  1</a:t>
            </a:r>
          </a:p>
          <a:p>
            <a:pPr marL="514350" indent="-514350">
              <a:buFont typeface="Wingdings" charset="2"/>
              <a:buAutoNum type="arabicPlain"/>
              <a:defRPr/>
            </a:pPr>
            <a:r>
              <a:rPr lang="en-US" dirty="0" smtClean="0">
                <a:latin typeface="Courier New"/>
                <a:cs typeface="Courier New"/>
              </a:rPr>
              <a:t>POS    e.g.  11623</a:t>
            </a:r>
          </a:p>
          <a:p>
            <a:pPr marL="514350" indent="-514350">
              <a:buFont typeface="Wingdings" charset="2"/>
              <a:buAutoNum type="arabicPlain"/>
              <a:defRPr/>
            </a:pPr>
            <a:r>
              <a:rPr lang="en-US" dirty="0" smtClean="0">
                <a:latin typeface="Courier New"/>
                <a:cs typeface="Courier New"/>
              </a:rPr>
              <a:t>MAPQ   e.g.  3</a:t>
            </a:r>
          </a:p>
          <a:p>
            <a:pPr marL="514350" indent="-514350">
              <a:buFont typeface="Wingdings" charset="2"/>
              <a:buAutoNum type="arabicPlain"/>
              <a:defRPr/>
            </a:pPr>
            <a:r>
              <a:rPr lang="en-US" dirty="0" smtClean="0">
                <a:latin typeface="Courier New"/>
                <a:cs typeface="Courier New"/>
              </a:rPr>
              <a:t>CIGAR  e.g.  100M</a:t>
            </a:r>
          </a:p>
          <a:p>
            <a:pPr marL="514350" indent="-514350">
              <a:buFont typeface="Wingdings" charset="2"/>
              <a:buAutoNum type="arabicPlain"/>
              <a:defRPr/>
            </a:pPr>
            <a:r>
              <a:rPr lang="en-US" dirty="0" smtClean="0">
                <a:latin typeface="Courier New"/>
                <a:cs typeface="Courier New"/>
              </a:rPr>
              <a:t>RNEXT  e.g.  = </a:t>
            </a:r>
          </a:p>
          <a:p>
            <a:pPr marL="514350" indent="-514350">
              <a:buFont typeface="Wingdings" charset="2"/>
              <a:buAutoNum type="arabicPlain"/>
              <a:defRPr/>
            </a:pPr>
            <a:r>
              <a:rPr lang="en-US" dirty="0" smtClean="0">
                <a:latin typeface="Courier New"/>
                <a:cs typeface="Courier New"/>
              </a:rPr>
              <a:t>PNEXT  e.g.  11740</a:t>
            </a:r>
          </a:p>
          <a:p>
            <a:pPr marL="514350" indent="-514350">
              <a:buFont typeface="Wingdings" charset="2"/>
              <a:buAutoNum type="arabicPlain"/>
              <a:defRPr/>
            </a:pPr>
            <a:r>
              <a:rPr lang="en-US" dirty="0" smtClean="0">
                <a:latin typeface="Courier New"/>
                <a:cs typeface="Courier New"/>
              </a:rPr>
              <a:t>TLEN   e.g.  217</a:t>
            </a:r>
          </a:p>
          <a:p>
            <a:pPr marL="514350" indent="-514350">
              <a:buFont typeface="Wingdings" charset="2"/>
              <a:buAutoNum type="arabicPlain"/>
              <a:defRPr/>
            </a:pPr>
            <a:r>
              <a:rPr lang="en-US" dirty="0" smtClean="0">
                <a:latin typeface="Courier New"/>
                <a:cs typeface="Courier New"/>
              </a:rPr>
              <a:t>SEQ    e.g.  CCTGTTTCTCCACAAAGTGTTTACTTTTGGATTTTTGCCAGTCTAACAGGTGAAGCCCTGGAGATTCTTATTAGTGATTTGGGCTGGGGCCTGGCCATGT</a:t>
            </a:r>
          </a:p>
          <a:p>
            <a:pPr marL="514350" indent="-514350">
              <a:buFont typeface="Wingdings" charset="2"/>
              <a:buAutoNum type="arabicPlain"/>
              <a:defRPr/>
            </a:pPr>
            <a:r>
              <a:rPr lang="en-US" dirty="0" smtClean="0">
                <a:latin typeface="Courier New"/>
                <a:cs typeface="Courier New"/>
              </a:rPr>
              <a:t>QUAL   e.g.  CCCFFFFFHHHHHJJIJFIJJJJJJJJJJJHIJJJJJJJIJJJJJGGHIJHIJJJJJJJJJGHGGIJJJJJJIJEEHHHHFFFFCDCDDDDDDDB</a:t>
            </a:r>
            <a:r>
              <a:rPr lang="en-US" dirty="0">
                <a:latin typeface="Courier New"/>
                <a:cs typeface="Courier New"/>
              </a:rPr>
              <a:t>@</a:t>
            </a:r>
            <a:r>
              <a:rPr lang="en-US" dirty="0" smtClean="0">
                <a:latin typeface="Courier New"/>
                <a:cs typeface="Courier New"/>
              </a:rPr>
              <a:t>ACDD</a:t>
            </a:r>
            <a:endParaRPr lang="en-US" dirty="0">
              <a:latin typeface="Courier New"/>
              <a:cs typeface="Courier New"/>
            </a:endParaRPr>
          </a:p>
        </p:txBody>
      </p:sp>
      <p:pic>
        <p:nvPicPr>
          <p:cNvPr id="26627" name="Picture 3" descr="BAM Alignment Section Colum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063625"/>
            <a:ext cx="8170862"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5-Point Star 4"/>
          <p:cNvSpPr/>
          <p:nvPr/>
        </p:nvSpPr>
        <p:spPr>
          <a:xfrm>
            <a:off x="611188" y="1541463"/>
            <a:ext cx="144462" cy="144462"/>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
        <p:nvSpPr>
          <p:cNvPr id="6" name="5-Point Star 5"/>
          <p:cNvSpPr/>
          <p:nvPr/>
        </p:nvSpPr>
        <p:spPr>
          <a:xfrm>
            <a:off x="611188" y="2406650"/>
            <a:ext cx="144462" cy="142875"/>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65090324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the course</a:t>
            </a:r>
            <a:endParaRPr lang="en-US" dirty="0"/>
          </a:p>
        </p:txBody>
      </p:sp>
      <p:sp>
        <p:nvSpPr>
          <p:cNvPr id="3" name="Content Placeholder 2"/>
          <p:cNvSpPr>
            <a:spLocks noGrp="1"/>
          </p:cNvSpPr>
          <p:nvPr>
            <p:ph idx="1"/>
          </p:nvPr>
        </p:nvSpPr>
        <p:spPr/>
        <p:txBody>
          <a:bodyPr>
            <a:normAutofit fontScale="92500"/>
          </a:bodyPr>
          <a:lstStyle/>
          <a:p>
            <a:r>
              <a:rPr lang="en-US" b="1" dirty="0" smtClean="0"/>
              <a:t>Module 1: </a:t>
            </a:r>
            <a:r>
              <a:rPr lang="en-US" b="1" dirty="0"/>
              <a:t>Introduction to genomic data visualization and interpretation</a:t>
            </a:r>
            <a:endParaRPr lang="en-US" b="1" dirty="0" smtClean="0"/>
          </a:p>
          <a:p>
            <a:r>
              <a:rPr lang="en-US" dirty="0" smtClean="0"/>
              <a:t>Module 2</a:t>
            </a:r>
            <a:r>
              <a:rPr lang="en-US" dirty="0"/>
              <a:t>: Using R for genomic data visualization and </a:t>
            </a:r>
            <a:r>
              <a:rPr lang="en-US" dirty="0" smtClean="0"/>
              <a:t>interpretation</a:t>
            </a:r>
          </a:p>
          <a:p>
            <a:r>
              <a:rPr lang="en-US" dirty="0" smtClean="0"/>
              <a:t>Module 3: </a:t>
            </a:r>
            <a:r>
              <a:rPr lang="en-US" dirty="0"/>
              <a:t>Introduction to </a:t>
            </a:r>
            <a:r>
              <a:rPr lang="en-US" dirty="0" err="1" smtClean="0"/>
              <a:t>GenVisR</a:t>
            </a:r>
            <a:endParaRPr lang="en-US" dirty="0" smtClean="0"/>
          </a:p>
          <a:p>
            <a:r>
              <a:rPr lang="en-US" dirty="0"/>
              <a:t>Module 4: Expression profiling, visualization, and interpretation</a:t>
            </a:r>
            <a:endParaRPr lang="en-US" dirty="0" smtClean="0"/>
          </a:p>
          <a:p>
            <a:r>
              <a:rPr lang="en-US" dirty="0" smtClean="0"/>
              <a:t>Module 5</a:t>
            </a:r>
            <a:r>
              <a:rPr lang="en-US" dirty="0"/>
              <a:t>: Variant annotation and interpretation</a:t>
            </a:r>
            <a:endParaRPr lang="en-US" dirty="0" smtClean="0"/>
          </a:p>
          <a:p>
            <a:r>
              <a:rPr lang="en-US" dirty="0" smtClean="0"/>
              <a:t>Module 6</a:t>
            </a:r>
            <a:r>
              <a:rPr lang="en-US" dirty="0"/>
              <a:t>: Q &amp; A, discussion, integrated assignments, and working with your own </a:t>
            </a:r>
            <a:r>
              <a:rPr lang="en-US" dirty="0" smtClean="0"/>
              <a:t>data</a:t>
            </a:r>
          </a:p>
          <a:p>
            <a:endParaRPr lang="en-US" dirty="0"/>
          </a:p>
          <a:p>
            <a:r>
              <a:rPr lang="en-US" dirty="0" smtClean="0"/>
              <a:t>Tutorials</a:t>
            </a:r>
          </a:p>
          <a:p>
            <a:pPr lvl="1"/>
            <a:r>
              <a:rPr lang="en-US" dirty="0" smtClean="0"/>
              <a:t>Provide working examples of data visualization and interpretation</a:t>
            </a:r>
          </a:p>
          <a:p>
            <a:pPr lvl="1"/>
            <a:r>
              <a:rPr lang="en-US" dirty="0" smtClean="0"/>
              <a:t>Self contained, self explanatory, portable </a:t>
            </a:r>
            <a:endParaRPr lang="en-US" dirty="0"/>
          </a:p>
        </p:txBody>
      </p:sp>
    </p:spTree>
    <p:extLst>
      <p:ext uri="{BB962C8B-B14F-4D97-AF65-F5344CB8AC3E}">
        <p14:creationId xmlns:p14="http://schemas.microsoft.com/office/powerpoint/2010/main" val="373891259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52400" y="-26988"/>
            <a:ext cx="8839200" cy="1143001"/>
          </a:xfrm>
        </p:spPr>
        <p:txBody>
          <a:bodyPr/>
          <a:lstStyle/>
          <a:p>
            <a:r>
              <a:rPr lang="en-US" dirty="0">
                <a:latin typeface="Calibri" charset="0"/>
                <a:ea typeface="ＭＳ Ｐゴシック" charset="0"/>
              </a:rPr>
              <a:t>SAM/BAM flags explained</a:t>
            </a:r>
          </a:p>
        </p:txBody>
      </p:sp>
      <p:sp>
        <p:nvSpPr>
          <p:cNvPr id="3" name="Content Placeholder 2"/>
          <p:cNvSpPr>
            <a:spLocks noGrp="1"/>
          </p:cNvSpPr>
          <p:nvPr>
            <p:ph idx="1"/>
          </p:nvPr>
        </p:nvSpPr>
        <p:spPr>
          <a:xfrm>
            <a:off x="152400" y="1052513"/>
            <a:ext cx="8839200" cy="1798637"/>
          </a:xfrm>
        </p:spPr>
        <p:txBody>
          <a:bodyPr>
            <a:normAutofit fontScale="70000" lnSpcReduction="20000"/>
          </a:bodyPr>
          <a:lstStyle/>
          <a:p>
            <a:pPr>
              <a:defRPr/>
            </a:pPr>
            <a:r>
              <a:rPr lang="en-US" dirty="0">
                <a:hlinkClick r:id="rId2"/>
              </a:rPr>
              <a:t>http://broadinstitute.github.io/picard/explain-</a:t>
            </a:r>
            <a:r>
              <a:rPr lang="en-US" dirty="0" smtClean="0">
                <a:hlinkClick r:id="rId2"/>
              </a:rPr>
              <a:t>flags.html</a:t>
            </a:r>
            <a:endParaRPr lang="en-US" dirty="0" smtClean="0"/>
          </a:p>
          <a:p>
            <a:pPr>
              <a:defRPr/>
            </a:pPr>
            <a:r>
              <a:rPr lang="en-US" dirty="0" smtClean="0"/>
              <a:t>12 bitwise flags describing the alignment</a:t>
            </a:r>
          </a:p>
          <a:p>
            <a:pPr>
              <a:defRPr/>
            </a:pPr>
            <a:r>
              <a:rPr lang="en-US" dirty="0" smtClean="0"/>
              <a:t>These flags are stored as a binary string of length 11 instead of 11 columns of data</a:t>
            </a:r>
          </a:p>
          <a:p>
            <a:pPr>
              <a:defRPr/>
            </a:pPr>
            <a:r>
              <a:rPr lang="en-US" dirty="0" smtClean="0"/>
              <a:t>Value of ‘1’ indicates the flag is set.  e.g. 00100000000</a:t>
            </a:r>
          </a:p>
          <a:p>
            <a:pPr>
              <a:defRPr/>
            </a:pPr>
            <a:r>
              <a:rPr lang="en-US" dirty="0" smtClean="0"/>
              <a:t>All combinations can be represented as a number from 1 to 2048 (i.e. 2</a:t>
            </a:r>
            <a:r>
              <a:rPr lang="en-US" baseline="30000" dirty="0" smtClean="0"/>
              <a:t>11</a:t>
            </a:r>
            <a:r>
              <a:rPr lang="en-US" dirty="0" smtClean="0"/>
              <a:t>-1).  This number is used in the BAM/SAM file.  You can specify ‘required’ or ‘filter’ flags in samtools view using the ‘-f’ and ‘-F’ options respectively  </a:t>
            </a:r>
            <a:endParaRPr lang="en-US" dirty="0"/>
          </a:p>
        </p:txBody>
      </p:sp>
      <p:sp>
        <p:nvSpPr>
          <p:cNvPr id="27652" name="TextBox 4"/>
          <p:cNvSpPr txBox="1">
            <a:spLocks noChangeArrowheads="1"/>
          </p:cNvSpPr>
          <p:nvPr/>
        </p:nvSpPr>
        <p:spPr bwMode="auto">
          <a:xfrm>
            <a:off x="250825" y="6131643"/>
            <a:ext cx="8424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Note that to maximize confusion, each bit is described in the SAM specification using its hexadecimal representation (i.e., '0x10' = 16 and '0x40' = 64).</a:t>
            </a:r>
          </a:p>
        </p:txBody>
      </p:sp>
      <p:pic>
        <p:nvPicPr>
          <p:cNvPr id="4" name="Picture 3" descr="Screen Shot 2015-11-16 at 1.15.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921367"/>
            <a:ext cx="7884368" cy="3168777"/>
          </a:xfrm>
          <a:prstGeom prst="rect">
            <a:avLst/>
          </a:prstGeom>
        </p:spPr>
      </p:pic>
    </p:spTree>
    <p:extLst>
      <p:ext uri="{BB962C8B-B14F-4D97-AF65-F5344CB8AC3E}">
        <p14:creationId xmlns:p14="http://schemas.microsoft.com/office/powerpoint/2010/main" val="29467497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100013"/>
            <a:ext cx="8839200" cy="1143001"/>
          </a:xfrm>
        </p:spPr>
        <p:txBody>
          <a:bodyPr/>
          <a:lstStyle/>
          <a:p>
            <a:r>
              <a:rPr lang="en-US">
                <a:latin typeface="Calibri" charset="0"/>
                <a:ea typeface="ＭＳ Ｐゴシック" charset="0"/>
              </a:rPr>
              <a:t>CIGAR strings explained</a:t>
            </a:r>
          </a:p>
        </p:txBody>
      </p:sp>
      <p:sp>
        <p:nvSpPr>
          <p:cNvPr id="3" name="Content Placeholder 2"/>
          <p:cNvSpPr>
            <a:spLocks noGrp="1"/>
          </p:cNvSpPr>
          <p:nvPr>
            <p:ph idx="1"/>
          </p:nvPr>
        </p:nvSpPr>
        <p:spPr>
          <a:xfrm>
            <a:off x="179388" y="4508500"/>
            <a:ext cx="8839200" cy="1728788"/>
          </a:xfrm>
        </p:spPr>
        <p:txBody>
          <a:bodyPr>
            <a:normAutofit fontScale="77500" lnSpcReduction="20000"/>
          </a:bodyPr>
          <a:lstStyle/>
          <a:p>
            <a:pPr>
              <a:defRPr/>
            </a:pPr>
            <a:r>
              <a:rPr lang="en-US" dirty="0"/>
              <a:t>The CIGAR string is a sequence of </a:t>
            </a:r>
            <a:r>
              <a:rPr lang="en-US" dirty="0" smtClean="0"/>
              <a:t>base </a:t>
            </a:r>
            <a:r>
              <a:rPr lang="en-US" dirty="0"/>
              <a:t>lengths and </a:t>
            </a:r>
            <a:r>
              <a:rPr lang="en-US" dirty="0" smtClean="0"/>
              <a:t>associated ‘operations’ that are </a:t>
            </a:r>
            <a:r>
              <a:rPr lang="en-US" dirty="0"/>
              <a:t>used to </a:t>
            </a:r>
            <a:r>
              <a:rPr lang="en-US" dirty="0" smtClean="0"/>
              <a:t>indicate which </a:t>
            </a:r>
            <a:r>
              <a:rPr lang="en-US" dirty="0"/>
              <a:t>bases align </a:t>
            </a:r>
            <a:r>
              <a:rPr lang="en-US" dirty="0" smtClean="0"/>
              <a:t>to the reference (</a:t>
            </a:r>
            <a:r>
              <a:rPr lang="en-US" dirty="0"/>
              <a:t>either a </a:t>
            </a:r>
            <a:r>
              <a:rPr lang="en-US" dirty="0" smtClean="0"/>
              <a:t>match or mismatch), </a:t>
            </a:r>
            <a:r>
              <a:rPr lang="en-US" dirty="0"/>
              <a:t>are </a:t>
            </a:r>
            <a:r>
              <a:rPr lang="en-US" dirty="0" smtClean="0"/>
              <a:t>deleted, are inserted, represent introns, etc.</a:t>
            </a:r>
          </a:p>
          <a:p>
            <a:pPr>
              <a:defRPr/>
            </a:pPr>
            <a:r>
              <a:rPr lang="en-US" dirty="0"/>
              <a:t>e.g. </a:t>
            </a:r>
            <a:r>
              <a:rPr lang="en-US" dirty="0" smtClean="0"/>
              <a:t>81M859N19M</a:t>
            </a:r>
          </a:p>
          <a:p>
            <a:pPr lvl="1">
              <a:defRPr/>
            </a:pPr>
            <a:r>
              <a:rPr lang="en-US" dirty="0" smtClean="0"/>
              <a:t>A 100 bp read consists of:  81 bases of alignment to reference, 859 bases skipped (an intron), 19 bases of alignment</a:t>
            </a:r>
            <a:endParaRPr lang="en-US" dirty="0"/>
          </a:p>
        </p:txBody>
      </p:sp>
      <p:pic>
        <p:nvPicPr>
          <p:cNvPr id="28675" name="Picture 4" descr="CIGAR operatio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57300"/>
            <a:ext cx="8208962"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5660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52400" y="-17463"/>
            <a:ext cx="8839200" cy="1143001"/>
          </a:xfrm>
        </p:spPr>
        <p:txBody>
          <a:bodyPr/>
          <a:lstStyle/>
          <a:p>
            <a:r>
              <a:rPr lang="en-US">
                <a:latin typeface="Calibri" charset="0"/>
                <a:ea typeface="ＭＳ Ｐゴシック" charset="0"/>
              </a:rPr>
              <a:t>Introduction to the BED format</a:t>
            </a:r>
          </a:p>
        </p:txBody>
      </p:sp>
      <p:sp>
        <p:nvSpPr>
          <p:cNvPr id="28674" name="Content Placeholder 2"/>
          <p:cNvSpPr>
            <a:spLocks noGrp="1"/>
          </p:cNvSpPr>
          <p:nvPr>
            <p:ph idx="1"/>
          </p:nvPr>
        </p:nvSpPr>
        <p:spPr>
          <a:xfrm>
            <a:off x="152400" y="1600200"/>
            <a:ext cx="8839200" cy="4421188"/>
          </a:xfrm>
        </p:spPr>
        <p:txBody>
          <a:bodyPr>
            <a:normAutofit/>
          </a:bodyPr>
          <a:lstStyle/>
          <a:p>
            <a:pPr>
              <a:defRPr/>
            </a:pPr>
            <a:r>
              <a:rPr lang="en-US" dirty="0">
                <a:latin typeface="Calibri" charset="0"/>
                <a:ea typeface="ＭＳ Ｐゴシック" charset="0"/>
              </a:rPr>
              <a:t>When working with BAM files, it is very common to want to examine a focused subset of the reference genome</a:t>
            </a:r>
          </a:p>
          <a:p>
            <a:pPr lvl="1">
              <a:defRPr/>
            </a:pPr>
            <a:r>
              <a:rPr lang="en-US" dirty="0">
                <a:latin typeface="Calibri" charset="0"/>
                <a:ea typeface="ＭＳ Ｐゴシック" charset="0"/>
              </a:rPr>
              <a:t>e.g. </a:t>
            </a:r>
            <a:r>
              <a:rPr lang="en-US" dirty="0" smtClean="0">
                <a:latin typeface="Calibri" charset="0"/>
                <a:ea typeface="ＭＳ Ｐゴシック" charset="0"/>
              </a:rPr>
              <a:t>the </a:t>
            </a:r>
            <a:r>
              <a:rPr lang="en-US" dirty="0">
                <a:latin typeface="Calibri" charset="0"/>
                <a:ea typeface="ＭＳ Ｐゴシック" charset="0"/>
              </a:rPr>
              <a:t>exons of a gene</a:t>
            </a:r>
          </a:p>
          <a:p>
            <a:pPr>
              <a:defRPr/>
            </a:pPr>
            <a:r>
              <a:rPr lang="en-US" dirty="0">
                <a:latin typeface="Calibri" charset="0"/>
                <a:ea typeface="ＭＳ Ｐゴシック" charset="0"/>
              </a:rPr>
              <a:t>These subsets are commonly specified in ‘BED’ files</a:t>
            </a:r>
          </a:p>
          <a:p>
            <a:pPr lvl="1">
              <a:defRPr/>
            </a:pPr>
            <a:r>
              <a:rPr lang="en-US" dirty="0">
                <a:latin typeface="Calibri" charset="0"/>
                <a:ea typeface="ＭＳ Ｐゴシック" charset="0"/>
                <a:hlinkClick r:id="rId2"/>
              </a:rPr>
              <a:t>https://genome.ucsc.edu/FAQ/FAQformat.html#format1</a:t>
            </a:r>
            <a:endParaRPr lang="en-US" dirty="0">
              <a:latin typeface="Calibri" charset="0"/>
              <a:ea typeface="ＭＳ Ｐゴシック" charset="0"/>
            </a:endParaRPr>
          </a:p>
          <a:p>
            <a:pPr>
              <a:defRPr/>
            </a:pPr>
            <a:r>
              <a:rPr lang="en-US" dirty="0">
                <a:latin typeface="Calibri" charset="0"/>
                <a:ea typeface="ＭＳ Ｐゴシック" charset="0"/>
              </a:rPr>
              <a:t>Many BAM manipulation tools accept regions of interest in BED format</a:t>
            </a:r>
          </a:p>
          <a:p>
            <a:pPr>
              <a:defRPr/>
            </a:pPr>
            <a:r>
              <a:rPr lang="en-US" dirty="0">
                <a:latin typeface="Calibri" charset="0"/>
                <a:ea typeface="ＭＳ Ｐゴシック" charset="0"/>
              </a:rPr>
              <a:t>Basic BED format (tab separated):</a:t>
            </a:r>
          </a:p>
          <a:p>
            <a:pPr lvl="1">
              <a:defRPr/>
            </a:pPr>
            <a:r>
              <a:rPr lang="en-US" dirty="0">
                <a:latin typeface="Calibri" charset="0"/>
                <a:ea typeface="ＭＳ Ｐゴシック" charset="0"/>
              </a:rPr>
              <a:t>Chromosome name, start position, end </a:t>
            </a:r>
            <a:r>
              <a:rPr lang="en-US" dirty="0" smtClean="0">
                <a:latin typeface="Calibri" charset="0"/>
                <a:ea typeface="ＭＳ Ｐゴシック" charset="0"/>
              </a:rPr>
              <a:t>position</a:t>
            </a:r>
          </a:p>
          <a:p>
            <a:pPr lvl="1">
              <a:defRPr/>
            </a:pPr>
            <a:r>
              <a:rPr lang="en-US" dirty="0" smtClean="0">
                <a:latin typeface="Calibri" charset="0"/>
                <a:ea typeface="ＭＳ Ｐゴシック" charset="0"/>
              </a:rPr>
              <a:t>Coordinates in BED format are 0 based</a:t>
            </a:r>
            <a:endParaRPr lang="en-US" dirty="0">
              <a:latin typeface="Calibri" charset="0"/>
              <a:ea typeface="ＭＳ Ｐゴシック" charset="0"/>
            </a:endParaRPr>
          </a:p>
        </p:txBody>
      </p:sp>
    </p:spTree>
    <p:extLst>
      <p:ext uri="{BB962C8B-B14F-4D97-AF65-F5344CB8AC3E}">
        <p14:creationId xmlns:p14="http://schemas.microsoft.com/office/powerpoint/2010/main" val="26533683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6988"/>
            <a:ext cx="8839200" cy="1143001"/>
          </a:xfrm>
        </p:spPr>
        <p:txBody>
          <a:bodyPr/>
          <a:lstStyle/>
          <a:p>
            <a:r>
              <a:rPr lang="en-US">
                <a:latin typeface="Calibri" charset="0"/>
                <a:ea typeface="ＭＳ Ｐゴシック" charset="0"/>
              </a:rPr>
              <a:t>Manipulation of SAM/BAM and BED files</a:t>
            </a:r>
          </a:p>
        </p:txBody>
      </p:sp>
      <p:sp>
        <p:nvSpPr>
          <p:cNvPr id="30722" name="Content Placeholder 2"/>
          <p:cNvSpPr>
            <a:spLocks noGrp="1"/>
          </p:cNvSpPr>
          <p:nvPr>
            <p:ph idx="1"/>
          </p:nvPr>
        </p:nvSpPr>
        <p:spPr>
          <a:xfrm>
            <a:off x="152400" y="1412875"/>
            <a:ext cx="8839200" cy="4724400"/>
          </a:xfrm>
        </p:spPr>
        <p:txBody>
          <a:bodyPr/>
          <a:lstStyle/>
          <a:p>
            <a:r>
              <a:rPr lang="en-US">
                <a:latin typeface="Calibri" charset="0"/>
                <a:ea typeface="ＭＳ Ｐゴシック" charset="0"/>
              </a:rPr>
              <a:t>Several tools are used ubiquitously in sequence analysis to manipulate these files</a:t>
            </a:r>
          </a:p>
          <a:p>
            <a:r>
              <a:rPr lang="en-US">
                <a:latin typeface="Calibri" charset="0"/>
                <a:ea typeface="ＭＳ Ｐゴシック" charset="0"/>
              </a:rPr>
              <a:t>SAM/BAM files</a:t>
            </a:r>
          </a:p>
          <a:p>
            <a:pPr lvl="1"/>
            <a:r>
              <a:rPr lang="en-US">
                <a:latin typeface="Calibri" charset="0"/>
                <a:ea typeface="ＭＳ Ｐゴシック" charset="0"/>
              </a:rPr>
              <a:t>samtools</a:t>
            </a:r>
          </a:p>
          <a:p>
            <a:pPr lvl="1"/>
            <a:r>
              <a:rPr lang="en-US">
                <a:latin typeface="Calibri" charset="0"/>
                <a:ea typeface="ＭＳ Ｐゴシック" charset="0"/>
              </a:rPr>
              <a:t>bamtools</a:t>
            </a:r>
          </a:p>
          <a:p>
            <a:pPr lvl="1"/>
            <a:r>
              <a:rPr lang="en-US">
                <a:latin typeface="Calibri" charset="0"/>
                <a:ea typeface="ＭＳ Ｐゴシック" charset="0"/>
              </a:rPr>
              <a:t>picard</a:t>
            </a:r>
          </a:p>
          <a:p>
            <a:r>
              <a:rPr lang="en-US">
                <a:latin typeface="Calibri" charset="0"/>
                <a:ea typeface="ＭＳ Ｐゴシック" charset="0"/>
              </a:rPr>
              <a:t>BED files</a:t>
            </a:r>
          </a:p>
          <a:p>
            <a:pPr lvl="1"/>
            <a:r>
              <a:rPr lang="en-US">
                <a:latin typeface="Calibri" charset="0"/>
                <a:ea typeface="ＭＳ Ｐゴシック" charset="0"/>
              </a:rPr>
              <a:t>bedtools</a:t>
            </a:r>
          </a:p>
          <a:p>
            <a:pPr lvl="1"/>
            <a:r>
              <a:rPr lang="en-US">
                <a:latin typeface="Calibri" charset="0"/>
                <a:ea typeface="ＭＳ Ｐゴシック" charset="0"/>
              </a:rPr>
              <a:t>bedops</a:t>
            </a:r>
          </a:p>
        </p:txBody>
      </p:sp>
    </p:spTree>
    <p:extLst>
      <p:ext uri="{BB962C8B-B14F-4D97-AF65-F5344CB8AC3E}">
        <p14:creationId xmlns:p14="http://schemas.microsoft.com/office/powerpoint/2010/main" val="39200545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dirty="0" smtClean="0"/>
              <a:t>Common problems</a:t>
            </a:r>
            <a:endParaRPr lang="en-US" dirty="0"/>
          </a:p>
        </p:txBody>
      </p:sp>
    </p:spTree>
    <p:extLst>
      <p:ext uri="{BB962C8B-B14F-4D97-AF65-F5344CB8AC3E}">
        <p14:creationId xmlns:p14="http://schemas.microsoft.com/office/powerpoint/2010/main" val="292255218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a:t>
            </a:r>
            <a:endParaRPr lang="en-US" dirty="0"/>
          </a:p>
        </p:txBody>
      </p:sp>
      <p:sp>
        <p:nvSpPr>
          <p:cNvPr id="3" name="Content Placeholder 2"/>
          <p:cNvSpPr>
            <a:spLocks noGrp="1"/>
          </p:cNvSpPr>
          <p:nvPr>
            <p:ph idx="1"/>
          </p:nvPr>
        </p:nvSpPr>
        <p:spPr>
          <a:xfrm>
            <a:off x="226785" y="1016000"/>
            <a:ext cx="4830693" cy="5120722"/>
          </a:xfrm>
        </p:spPr>
        <p:txBody>
          <a:bodyPr>
            <a:normAutofit/>
          </a:bodyPr>
          <a:lstStyle/>
          <a:p>
            <a:r>
              <a:rPr lang="en-US" dirty="0" smtClean="0"/>
              <a:t>Genomic coordinate systems</a:t>
            </a:r>
          </a:p>
          <a:p>
            <a:pPr lvl="1"/>
            <a:r>
              <a:rPr lang="en-US" dirty="0" smtClean="0"/>
              <a:t>1-based vs. 0-based</a:t>
            </a:r>
          </a:p>
          <a:p>
            <a:pPr lvl="1"/>
            <a:endParaRPr lang="en-US" dirty="0"/>
          </a:p>
          <a:p>
            <a:pPr lvl="1"/>
            <a:endParaRPr lang="en-US" dirty="0" smtClean="0"/>
          </a:p>
          <a:p>
            <a:pPr lvl="1"/>
            <a:endParaRPr lang="en-US" dirty="0"/>
          </a:p>
          <a:p>
            <a:pPr lvl="1"/>
            <a:endParaRPr lang="en-US" dirty="0" smtClean="0"/>
          </a:p>
          <a:p>
            <a:endParaRPr lang="en-US" dirty="0" smtClean="0"/>
          </a:p>
          <a:p>
            <a:r>
              <a:rPr lang="en-US" dirty="0" smtClean="0"/>
              <a:t>Differences in carriage returns</a:t>
            </a:r>
          </a:p>
          <a:p>
            <a:endParaRPr lang="en-US" dirty="0" smtClean="0"/>
          </a:p>
          <a:p>
            <a:r>
              <a:rPr lang="en-US" dirty="0" smtClean="0"/>
              <a:t>Genome builds</a:t>
            </a:r>
          </a:p>
          <a:p>
            <a:pPr lvl="1"/>
            <a:r>
              <a:rPr lang="en-US" dirty="0" smtClean="0"/>
              <a:t>And </a:t>
            </a:r>
            <a:r>
              <a:rPr lang="en-US" dirty="0"/>
              <a:t>a</a:t>
            </a:r>
            <a:r>
              <a:rPr lang="en-US" dirty="0" smtClean="0"/>
              <a:t>nnotation builds</a:t>
            </a:r>
          </a:p>
          <a:p>
            <a:pPr lvl="1"/>
            <a:r>
              <a:rPr lang="en-US" dirty="0" smtClean="0"/>
              <a:t>“</a:t>
            </a:r>
            <a:r>
              <a:rPr lang="en-US" dirty="0" err="1" smtClean="0"/>
              <a:t>Liftover</a:t>
            </a:r>
            <a:r>
              <a:rPr lang="en-US" dirty="0" smtClean="0"/>
              <a:t>” tools</a:t>
            </a:r>
          </a:p>
        </p:txBody>
      </p:sp>
      <p:pic>
        <p:nvPicPr>
          <p:cNvPr id="4" name="Picture 3" descr="0-vs-1-bas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750" y="1940102"/>
            <a:ext cx="6680122" cy="1177538"/>
          </a:xfrm>
          <a:prstGeom prst="rect">
            <a:avLst/>
          </a:prstGeom>
        </p:spPr>
      </p:pic>
      <p:pic>
        <p:nvPicPr>
          <p:cNvPr id="5" name="Picture 4" descr="lifto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530" y="4490124"/>
            <a:ext cx="4432300" cy="1765300"/>
          </a:xfrm>
          <a:prstGeom prst="rect">
            <a:avLst/>
          </a:prstGeom>
        </p:spPr>
      </p:pic>
      <p:sp>
        <p:nvSpPr>
          <p:cNvPr id="6" name="TextBox 5"/>
          <p:cNvSpPr txBox="1"/>
          <p:nvPr/>
        </p:nvSpPr>
        <p:spPr>
          <a:xfrm>
            <a:off x="4902126" y="6077540"/>
            <a:ext cx="1415472" cy="307777"/>
          </a:xfrm>
          <a:prstGeom prst="rect">
            <a:avLst/>
          </a:prstGeom>
          <a:noFill/>
        </p:spPr>
        <p:txBody>
          <a:bodyPr wrap="none" rtlCol="0">
            <a:spAutoFit/>
          </a:bodyPr>
          <a:lstStyle/>
          <a:p>
            <a:r>
              <a:rPr lang="en-US" sz="1400" dirty="0" smtClean="0"/>
              <a:t>Human GRCh37</a:t>
            </a:r>
            <a:endParaRPr lang="en-US" sz="1400" dirty="0"/>
          </a:p>
        </p:txBody>
      </p:sp>
      <p:sp>
        <p:nvSpPr>
          <p:cNvPr id="7" name="TextBox 6"/>
          <p:cNvSpPr txBox="1"/>
          <p:nvPr/>
        </p:nvSpPr>
        <p:spPr>
          <a:xfrm>
            <a:off x="4710296" y="5482130"/>
            <a:ext cx="1172291" cy="307777"/>
          </a:xfrm>
          <a:prstGeom prst="rect">
            <a:avLst/>
          </a:prstGeom>
          <a:noFill/>
        </p:spPr>
        <p:txBody>
          <a:bodyPr wrap="none" rtlCol="0">
            <a:spAutoFit/>
          </a:bodyPr>
          <a:lstStyle/>
          <a:p>
            <a:r>
              <a:rPr lang="en-US" sz="1400" dirty="0" smtClean="0"/>
              <a:t>Human hg19</a:t>
            </a:r>
            <a:endParaRPr lang="en-US" sz="1400" dirty="0"/>
          </a:p>
        </p:txBody>
      </p:sp>
      <p:sp>
        <p:nvSpPr>
          <p:cNvPr id="9" name="TextBox 8"/>
          <p:cNvSpPr txBox="1"/>
          <p:nvPr/>
        </p:nvSpPr>
        <p:spPr>
          <a:xfrm>
            <a:off x="6156468" y="4498200"/>
            <a:ext cx="1217526" cy="307777"/>
          </a:xfrm>
          <a:prstGeom prst="rect">
            <a:avLst/>
          </a:prstGeom>
          <a:noFill/>
        </p:spPr>
        <p:txBody>
          <a:bodyPr wrap="none" rtlCol="0">
            <a:spAutoFit/>
          </a:bodyPr>
          <a:lstStyle/>
          <a:p>
            <a:r>
              <a:rPr lang="en-US" sz="1400" dirty="0" smtClean="0"/>
              <a:t>Mouse mm10</a:t>
            </a:r>
            <a:endParaRPr lang="en-US" sz="1400" dirty="0"/>
          </a:p>
        </p:txBody>
      </p:sp>
    </p:spTree>
    <p:extLst>
      <p:ext uri="{BB962C8B-B14F-4D97-AF65-F5344CB8AC3E}">
        <p14:creationId xmlns:p14="http://schemas.microsoft.com/office/powerpoint/2010/main" val="27009958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dirty="0" smtClean="0"/>
              <a:t>Genome browsers</a:t>
            </a:r>
            <a:endParaRPr lang="en-US" dirty="0"/>
          </a:p>
        </p:txBody>
      </p:sp>
    </p:spTree>
    <p:extLst>
      <p:ext uri="{BB962C8B-B14F-4D97-AF65-F5344CB8AC3E}">
        <p14:creationId xmlns:p14="http://schemas.microsoft.com/office/powerpoint/2010/main" val="29225521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browsers - Ensembl</a:t>
            </a:r>
            <a:endParaRPr lang="en-US" dirty="0"/>
          </a:p>
        </p:txBody>
      </p:sp>
      <p:pic>
        <p:nvPicPr>
          <p:cNvPr id="4" name="Content Placeholder 3" descr="Ensembl.png"/>
          <p:cNvPicPr>
            <a:picLocks noGrp="1" noChangeAspect="1"/>
          </p:cNvPicPr>
          <p:nvPr>
            <p:ph idx="1"/>
          </p:nvPr>
        </p:nvPicPr>
        <p:blipFill>
          <a:blip r:embed="rId2">
            <a:extLst>
              <a:ext uri="{28A0092B-C50C-407E-A947-70E740481C1C}">
                <a14:useLocalDpi xmlns:a14="http://schemas.microsoft.com/office/drawing/2010/main" val="0"/>
              </a:ext>
            </a:extLst>
          </a:blip>
          <a:srcRect l="-17014" r="-17014"/>
          <a:stretch>
            <a:fillRect/>
          </a:stretch>
        </p:blipFill>
        <p:spPr/>
      </p:pic>
    </p:spTree>
    <p:extLst>
      <p:ext uri="{BB962C8B-B14F-4D97-AF65-F5344CB8AC3E}">
        <p14:creationId xmlns:p14="http://schemas.microsoft.com/office/powerpoint/2010/main" val="329070432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browsers - UCSC</a:t>
            </a:r>
            <a:endParaRPr lang="en-US" dirty="0"/>
          </a:p>
        </p:txBody>
      </p:sp>
      <p:pic>
        <p:nvPicPr>
          <p:cNvPr id="5" name="Content Placeholder 4" descr="UCSC.png"/>
          <p:cNvPicPr>
            <a:picLocks noGrp="1" noChangeAspect="1"/>
          </p:cNvPicPr>
          <p:nvPr>
            <p:ph idx="1"/>
          </p:nvPr>
        </p:nvPicPr>
        <p:blipFill>
          <a:blip r:embed="rId2">
            <a:extLst>
              <a:ext uri="{28A0092B-C50C-407E-A947-70E740481C1C}">
                <a14:useLocalDpi xmlns:a14="http://schemas.microsoft.com/office/drawing/2010/main" val="0"/>
              </a:ext>
            </a:extLst>
          </a:blip>
          <a:srcRect l="-9534" r="-9534"/>
          <a:stretch>
            <a:fillRect/>
          </a:stretch>
        </p:blipFill>
        <p:spPr/>
      </p:pic>
    </p:spTree>
    <p:extLst>
      <p:ext uri="{BB962C8B-B14F-4D97-AF65-F5344CB8AC3E}">
        <p14:creationId xmlns:p14="http://schemas.microsoft.com/office/powerpoint/2010/main" val="25879928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browsers - IGV</a:t>
            </a:r>
            <a:endParaRPr lang="en-US" dirty="0"/>
          </a:p>
        </p:txBody>
      </p:sp>
      <p:pic>
        <p:nvPicPr>
          <p:cNvPr id="4" name="Content Placeholder 3" descr="IGV.png"/>
          <p:cNvPicPr>
            <a:picLocks noGrp="1" noChangeAspect="1"/>
          </p:cNvPicPr>
          <p:nvPr>
            <p:ph idx="1"/>
          </p:nvPr>
        </p:nvPicPr>
        <p:blipFill>
          <a:blip r:embed="rId2">
            <a:extLst>
              <a:ext uri="{28A0092B-C50C-407E-A947-70E740481C1C}">
                <a14:useLocalDpi xmlns:a14="http://schemas.microsoft.com/office/drawing/2010/main" val="0"/>
              </a:ext>
            </a:extLst>
          </a:blip>
          <a:srcRect t="-13853" b="-13853"/>
          <a:stretch>
            <a:fillRect/>
          </a:stretch>
        </p:blipFill>
        <p:spPr/>
      </p:pic>
    </p:spTree>
    <p:extLst>
      <p:ext uri="{BB962C8B-B14F-4D97-AF65-F5344CB8AC3E}">
        <p14:creationId xmlns:p14="http://schemas.microsoft.com/office/powerpoint/2010/main" val="25879928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1</a:t>
            </a:r>
            <a:endParaRPr lang="en-US" dirty="0"/>
          </a:p>
        </p:txBody>
      </p:sp>
      <p:sp>
        <p:nvSpPr>
          <p:cNvPr id="3" name="Content Placeholder 2"/>
          <p:cNvSpPr>
            <a:spLocks noGrp="1"/>
          </p:cNvSpPr>
          <p:nvPr>
            <p:ph idx="1"/>
          </p:nvPr>
        </p:nvSpPr>
        <p:spPr/>
        <p:txBody>
          <a:bodyPr>
            <a:normAutofit/>
          </a:bodyPr>
          <a:lstStyle/>
          <a:p>
            <a:r>
              <a:rPr lang="en-US" dirty="0"/>
              <a:t>Introduction to genomic data visualization and </a:t>
            </a:r>
            <a:r>
              <a:rPr lang="en-US" dirty="0" smtClean="0"/>
              <a:t>interpretation</a:t>
            </a:r>
          </a:p>
          <a:p>
            <a:pPr lvl="1"/>
            <a:endParaRPr lang="en-US" dirty="0" smtClean="0"/>
          </a:p>
          <a:p>
            <a:r>
              <a:rPr lang="en-US" dirty="0" smtClean="0"/>
              <a:t>Introduction</a:t>
            </a:r>
          </a:p>
          <a:p>
            <a:r>
              <a:rPr lang="en-US" dirty="0" smtClean="0"/>
              <a:t>‘</a:t>
            </a:r>
            <a:r>
              <a:rPr lang="en-US" dirty="0" err="1" smtClean="0"/>
              <a:t>Omics</a:t>
            </a:r>
            <a:r>
              <a:rPr lang="en-US" dirty="0" smtClean="0"/>
              <a:t> technologies</a:t>
            </a:r>
            <a:endParaRPr lang="en-US" dirty="0"/>
          </a:p>
          <a:p>
            <a:r>
              <a:rPr lang="en-US" dirty="0" smtClean="0"/>
              <a:t>Common </a:t>
            </a:r>
            <a:r>
              <a:rPr lang="en-US" dirty="0"/>
              <a:t>genomic file formats</a:t>
            </a:r>
          </a:p>
          <a:p>
            <a:r>
              <a:rPr lang="en-US" dirty="0" smtClean="0"/>
              <a:t>Common </a:t>
            </a:r>
            <a:r>
              <a:rPr lang="en-US" dirty="0"/>
              <a:t>problems</a:t>
            </a:r>
          </a:p>
          <a:p>
            <a:r>
              <a:rPr lang="en-US" dirty="0"/>
              <a:t>Genome browsers</a:t>
            </a:r>
          </a:p>
          <a:p>
            <a:r>
              <a:rPr lang="en-US" dirty="0" smtClean="0"/>
              <a:t>Fundamentals of data visualization</a:t>
            </a:r>
          </a:p>
          <a:p>
            <a:r>
              <a:rPr lang="en-US" dirty="0" smtClean="0"/>
              <a:t>Best practices in visualization</a:t>
            </a:r>
          </a:p>
          <a:p>
            <a:r>
              <a:rPr lang="en-US" dirty="0"/>
              <a:t>Examples of visualization in </a:t>
            </a:r>
            <a:r>
              <a:rPr lang="en-US" dirty="0" smtClean="0"/>
              <a:t>R</a:t>
            </a:r>
            <a:endParaRPr lang="en-US" dirty="0"/>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dirty="0" smtClean="0"/>
              <a:t>Fundamentals of data visualization</a:t>
            </a:r>
            <a:endParaRPr lang="en-US" dirty="0"/>
          </a:p>
        </p:txBody>
      </p:sp>
    </p:spTree>
    <p:extLst>
      <p:ext uri="{BB962C8B-B14F-4D97-AF65-F5344CB8AC3E}">
        <p14:creationId xmlns:p14="http://schemas.microsoft.com/office/powerpoint/2010/main" val="22616579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of data visualization</a:t>
            </a:r>
            <a:endParaRPr lang="en-US" dirty="0"/>
          </a:p>
        </p:txBody>
      </p:sp>
      <p:sp>
        <p:nvSpPr>
          <p:cNvPr id="3" name="Content Placeholder 2"/>
          <p:cNvSpPr>
            <a:spLocks noGrp="1"/>
          </p:cNvSpPr>
          <p:nvPr>
            <p:ph idx="1"/>
          </p:nvPr>
        </p:nvSpPr>
        <p:spPr/>
        <p:txBody>
          <a:bodyPr/>
          <a:lstStyle/>
          <a:p>
            <a:r>
              <a:rPr lang="en-US" dirty="0" smtClean="0">
                <a:solidFill>
                  <a:schemeClr val="tx1"/>
                </a:solidFill>
              </a:rPr>
              <a:t>Where to learn more about the art and science of visualization:</a:t>
            </a:r>
          </a:p>
          <a:p>
            <a:pPr lvl="1"/>
            <a:r>
              <a:rPr lang="en-US" dirty="0" smtClean="0">
                <a:solidFill>
                  <a:schemeClr val="tx1"/>
                </a:solidFill>
              </a:rPr>
              <a:t>Collection of 40 Nature Methods articles on data visualization: </a:t>
            </a:r>
            <a:r>
              <a:rPr lang="en-US" dirty="0" smtClean="0">
                <a:solidFill>
                  <a:schemeClr val="tx1"/>
                </a:solidFill>
                <a:hlinkClick r:id="rId2"/>
              </a:rPr>
              <a:t>“Points of View” Articles</a:t>
            </a:r>
            <a:endParaRPr lang="en-US" dirty="0" smtClean="0">
              <a:solidFill>
                <a:schemeClr val="tx1"/>
              </a:solidFill>
            </a:endParaRPr>
          </a:p>
          <a:p>
            <a:r>
              <a:rPr lang="en-US" dirty="0" smtClean="0">
                <a:solidFill>
                  <a:schemeClr val="tx1"/>
                </a:solidFill>
              </a:rPr>
              <a:t>Resources for choosing colors</a:t>
            </a:r>
          </a:p>
          <a:p>
            <a:pPr lvl="1"/>
            <a:r>
              <a:rPr lang="en-US" dirty="0">
                <a:solidFill>
                  <a:schemeClr val="tx1"/>
                </a:solidFill>
                <a:hlinkClick r:id="rId3"/>
              </a:rPr>
              <a:t>http://colorbrewer2.org/</a:t>
            </a:r>
          </a:p>
          <a:p>
            <a:pPr lvl="1"/>
            <a:r>
              <a:rPr lang="en-US" dirty="0" smtClean="0">
                <a:solidFill>
                  <a:schemeClr val="tx1"/>
                </a:solidFill>
                <a:hlinkClick r:id="rId3"/>
              </a:rPr>
              <a:t>http</a:t>
            </a:r>
            <a:r>
              <a:rPr lang="en-US" dirty="0">
                <a:solidFill>
                  <a:schemeClr val="tx1"/>
                </a:solidFill>
                <a:hlinkClick r:id="rId3"/>
              </a:rPr>
              <a:t>://mkweb.bcgsc.ca/color</a:t>
            </a:r>
            <a:r>
              <a:rPr lang="en-US" dirty="0" smtClean="0">
                <a:solidFill>
                  <a:schemeClr val="tx1"/>
                </a:solidFill>
                <a:hlinkClick r:id="rId3"/>
              </a:rPr>
              <a:t>/</a:t>
            </a:r>
            <a:endParaRPr lang="en-US" dirty="0" smtClean="0">
              <a:solidFill>
                <a:schemeClr val="tx1"/>
              </a:solidFill>
            </a:endParaRPr>
          </a:p>
          <a:p>
            <a:pPr lvl="1"/>
            <a:r>
              <a:rPr lang="en-US" dirty="0" smtClean="0">
                <a:solidFill>
                  <a:schemeClr val="tx1"/>
                </a:solidFill>
                <a:hlinkClick r:id="rId4"/>
              </a:rPr>
              <a:t>Understanding and using Color Palettes</a:t>
            </a:r>
            <a:endParaRPr lang="en-US" dirty="0" smtClean="0">
              <a:solidFill>
                <a:schemeClr val="tx1"/>
              </a:solidFill>
            </a:endParaRPr>
          </a:p>
          <a:p>
            <a:endParaRPr lang="en-US" dirty="0" smtClean="0">
              <a:solidFill>
                <a:schemeClr val="tx1"/>
              </a:solidFill>
            </a:endParaRPr>
          </a:p>
          <a:p>
            <a:r>
              <a:rPr lang="en-US" dirty="0">
                <a:solidFill>
                  <a:schemeClr val="tx1"/>
                </a:solidFill>
              </a:rPr>
              <a:t>Credit to Martin </a:t>
            </a:r>
            <a:r>
              <a:rPr lang="en-US" dirty="0" err="1" smtClean="0">
                <a:solidFill>
                  <a:schemeClr val="tx1"/>
                </a:solidFill>
              </a:rPr>
              <a:t>Krzywinski</a:t>
            </a:r>
            <a:r>
              <a:rPr lang="en-US" dirty="0" smtClean="0">
                <a:solidFill>
                  <a:schemeClr val="tx1"/>
                </a:solidFill>
              </a:rPr>
              <a:t> for his extensive work in this area and many of the above resources</a:t>
            </a:r>
          </a:p>
        </p:txBody>
      </p:sp>
    </p:spTree>
    <p:extLst>
      <p:ext uri="{BB962C8B-B14F-4D97-AF65-F5344CB8AC3E}">
        <p14:creationId xmlns:p14="http://schemas.microsoft.com/office/powerpoint/2010/main" val="169234917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dirty="0" smtClean="0"/>
              <a:t>Best practices in visualization</a:t>
            </a:r>
            <a:endParaRPr lang="en-US" dirty="0"/>
          </a:p>
        </p:txBody>
      </p:sp>
    </p:spTree>
    <p:extLst>
      <p:ext uri="{BB962C8B-B14F-4D97-AF65-F5344CB8AC3E}">
        <p14:creationId xmlns:p14="http://schemas.microsoft.com/office/powerpoint/2010/main" val="226165792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from this workshop</a:t>
            </a:r>
            <a:endParaRPr lang="en-US" dirty="0"/>
          </a:p>
        </p:txBody>
      </p:sp>
      <p:sp>
        <p:nvSpPr>
          <p:cNvPr id="3" name="Content Placeholder 2"/>
          <p:cNvSpPr>
            <a:spLocks noGrp="1"/>
          </p:cNvSpPr>
          <p:nvPr>
            <p:ph idx="1"/>
          </p:nvPr>
        </p:nvSpPr>
        <p:spPr/>
        <p:txBody>
          <a:bodyPr/>
          <a:lstStyle/>
          <a:p>
            <a:r>
              <a:rPr lang="en-US" dirty="0" smtClean="0"/>
              <a:t>*Always* label axes</a:t>
            </a:r>
          </a:p>
          <a:p>
            <a:r>
              <a:rPr lang="en-US" dirty="0" smtClean="0"/>
              <a:t>Consider readability of font size</a:t>
            </a:r>
          </a:p>
          <a:p>
            <a:r>
              <a:rPr lang="en-US" dirty="0" smtClean="0"/>
              <a:t>Avoid vertical or angled text if possible</a:t>
            </a:r>
          </a:p>
          <a:p>
            <a:r>
              <a:rPr lang="en-US" dirty="0" smtClean="0"/>
              <a:t>Avoid unnecessary use of color, point shapes, etc.</a:t>
            </a:r>
          </a:p>
          <a:p>
            <a:r>
              <a:rPr lang="en-US" dirty="0" smtClean="0"/>
              <a:t>Chose colors wisely</a:t>
            </a:r>
          </a:p>
          <a:p>
            <a:r>
              <a:rPr lang="en-US" dirty="0" smtClean="0"/>
              <a:t>If individual data points are being plotted and have started to really pile up on top of each other consider using a density function</a:t>
            </a:r>
          </a:p>
          <a:p>
            <a:r>
              <a:rPr lang="en-US" dirty="0" smtClean="0"/>
              <a:t>Always be transparent about what data manipulation is taking place (e.g. log scale, filtering of outliers, etc.)</a:t>
            </a:r>
            <a:endParaRPr lang="en-US" dirty="0"/>
          </a:p>
        </p:txBody>
      </p:sp>
    </p:spTree>
    <p:extLst>
      <p:ext uri="{BB962C8B-B14F-4D97-AF65-F5344CB8AC3E}">
        <p14:creationId xmlns:p14="http://schemas.microsoft.com/office/powerpoint/2010/main" val="27237437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from the experts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hlinkClick r:id="rId2"/>
              </a:rPr>
              <a:t>Ten Simple Rules for Better </a:t>
            </a:r>
            <a:r>
              <a:rPr lang="en-US" dirty="0" smtClean="0">
                <a:hlinkClick r:id="rId2"/>
              </a:rPr>
              <a:t>Figures</a:t>
            </a:r>
            <a:r>
              <a:rPr lang="en-US" dirty="0" smtClean="0"/>
              <a:t> (</a:t>
            </a:r>
            <a:r>
              <a:rPr lang="en-US" dirty="0" err="1" smtClean="0"/>
              <a:t>Rougier</a:t>
            </a:r>
            <a:r>
              <a:rPr lang="en-US" dirty="0" smtClean="0"/>
              <a:t> et al. 2014):</a:t>
            </a:r>
          </a:p>
          <a:p>
            <a:pPr marL="0" indent="0">
              <a:buNone/>
            </a:pPr>
            <a:r>
              <a:rPr lang="en-US" dirty="0" smtClean="0"/>
              <a:t>Scientific visualizations should act as </a:t>
            </a:r>
            <a:r>
              <a:rPr lang="en-US" dirty="0"/>
              <a:t>a “a graphical interface between people and data</a:t>
            </a:r>
            <a:r>
              <a:rPr lang="en-US" dirty="0" smtClean="0"/>
              <a:t>”. Try to follow these rules.</a:t>
            </a:r>
            <a:endParaRPr lang="en-US" dirty="0"/>
          </a:p>
          <a:p>
            <a:pPr marL="457200" indent="-457200">
              <a:buFont typeface="+mj-lt"/>
              <a:buAutoNum type="arabicPeriod"/>
            </a:pPr>
            <a:r>
              <a:rPr lang="en-US" dirty="0"/>
              <a:t>Know Your </a:t>
            </a:r>
            <a:r>
              <a:rPr lang="en-US" dirty="0" smtClean="0"/>
              <a:t>Audience</a:t>
            </a:r>
          </a:p>
          <a:p>
            <a:pPr marL="457200" indent="-457200">
              <a:buFont typeface="+mj-lt"/>
              <a:buAutoNum type="arabicPeriod"/>
            </a:pPr>
            <a:r>
              <a:rPr lang="en-US" dirty="0"/>
              <a:t>Identify Your </a:t>
            </a:r>
            <a:r>
              <a:rPr lang="en-US" dirty="0" smtClean="0"/>
              <a:t>Message</a:t>
            </a:r>
          </a:p>
          <a:p>
            <a:pPr marL="457200" indent="-457200">
              <a:buFont typeface="+mj-lt"/>
              <a:buAutoNum type="arabicPeriod"/>
            </a:pPr>
            <a:r>
              <a:rPr lang="en-US" dirty="0"/>
              <a:t>Adapt the Figure to the Support </a:t>
            </a:r>
            <a:r>
              <a:rPr lang="en-US" dirty="0" smtClean="0"/>
              <a:t>Medium</a:t>
            </a:r>
          </a:p>
          <a:p>
            <a:pPr marL="457200" indent="-457200">
              <a:buFont typeface="+mj-lt"/>
              <a:buAutoNum type="arabicPeriod"/>
            </a:pPr>
            <a:r>
              <a:rPr lang="en-US" dirty="0"/>
              <a:t>Captions Are Not </a:t>
            </a:r>
            <a:r>
              <a:rPr lang="en-US" dirty="0" smtClean="0"/>
              <a:t>Optional</a:t>
            </a:r>
          </a:p>
          <a:p>
            <a:pPr marL="457200" indent="-457200">
              <a:buFont typeface="+mj-lt"/>
              <a:buAutoNum type="arabicPeriod"/>
            </a:pPr>
            <a:r>
              <a:rPr lang="en-US" dirty="0"/>
              <a:t>Do Not Trust the </a:t>
            </a:r>
            <a:r>
              <a:rPr lang="en-US" dirty="0" smtClean="0"/>
              <a:t>Defaults</a:t>
            </a:r>
          </a:p>
          <a:p>
            <a:pPr marL="457200" indent="-457200">
              <a:buFont typeface="+mj-lt"/>
              <a:buAutoNum type="arabicPeriod"/>
            </a:pPr>
            <a:r>
              <a:rPr lang="en-US" dirty="0"/>
              <a:t>Use Color </a:t>
            </a:r>
            <a:r>
              <a:rPr lang="en-US" dirty="0" smtClean="0"/>
              <a:t>Effectively</a:t>
            </a:r>
          </a:p>
          <a:p>
            <a:pPr marL="457200" indent="-457200">
              <a:buFont typeface="+mj-lt"/>
              <a:buAutoNum type="arabicPeriod"/>
            </a:pPr>
            <a:r>
              <a:rPr lang="en-US" dirty="0"/>
              <a:t>Do Not Mislead the Reader</a:t>
            </a:r>
            <a:endParaRPr lang="en-US" dirty="0" smtClean="0"/>
          </a:p>
          <a:p>
            <a:pPr marL="457200" indent="-457200">
              <a:buFont typeface="+mj-lt"/>
              <a:buAutoNum type="arabicPeriod"/>
            </a:pPr>
            <a:r>
              <a:rPr lang="en-US" dirty="0"/>
              <a:t>Avoid “</a:t>
            </a:r>
            <a:r>
              <a:rPr lang="en-US" dirty="0" err="1"/>
              <a:t>Chartjunk</a:t>
            </a:r>
            <a:r>
              <a:rPr lang="en-US" dirty="0" smtClean="0"/>
              <a:t>”</a:t>
            </a:r>
          </a:p>
          <a:p>
            <a:pPr marL="457200" indent="-457200">
              <a:buFont typeface="+mj-lt"/>
              <a:buAutoNum type="arabicPeriod"/>
            </a:pPr>
            <a:r>
              <a:rPr lang="en-US" dirty="0"/>
              <a:t>Message Trumps </a:t>
            </a:r>
            <a:r>
              <a:rPr lang="en-US" dirty="0" smtClean="0"/>
              <a:t>Beauty</a:t>
            </a:r>
          </a:p>
          <a:p>
            <a:pPr marL="457200" indent="-457200">
              <a:buFont typeface="+mj-lt"/>
              <a:buAutoNum type="arabicPeriod"/>
            </a:pPr>
            <a:r>
              <a:rPr lang="en-US" dirty="0"/>
              <a:t>Get the Right Tool</a:t>
            </a:r>
          </a:p>
        </p:txBody>
      </p:sp>
    </p:spTree>
    <p:extLst>
      <p:ext uri="{BB962C8B-B14F-4D97-AF65-F5344CB8AC3E}">
        <p14:creationId xmlns:p14="http://schemas.microsoft.com/office/powerpoint/2010/main" val="17746903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dirty="0" smtClean="0"/>
              <a:t>Example visualizations using R</a:t>
            </a:r>
            <a:endParaRPr lang="en-US" dirty="0"/>
          </a:p>
        </p:txBody>
      </p:sp>
    </p:spTree>
    <p:extLst>
      <p:ext uri="{BB962C8B-B14F-4D97-AF65-F5344CB8AC3E}">
        <p14:creationId xmlns:p14="http://schemas.microsoft.com/office/powerpoint/2010/main" val="226165792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smtClean="0"/>
              <a:t>Histogram and scatterplot to define cell populations</a:t>
            </a:r>
            <a:endParaRPr lang="en-US" dirty="0"/>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smtClean="0"/>
              <a:t>Read coverage (X)</a:t>
            </a:r>
            <a:endParaRPr lang="en-US" dirty="0"/>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smtClean="0"/>
              <a:t>Proportion</a:t>
            </a:r>
            <a:endParaRPr lang="en-US" dirty="0"/>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smtClean="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smtClean="0"/>
              <a:t>NF1</a:t>
            </a:r>
            <a:endParaRPr lang="en-US" dirty="0"/>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Tree>
    <p:extLst>
      <p:ext uri="{BB962C8B-B14F-4D97-AF65-F5344CB8AC3E}">
        <p14:creationId xmlns:p14="http://schemas.microsoft.com/office/powerpoint/2010/main" val="34747111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smtClean="0"/>
              <a:t>Clustering to define </a:t>
            </a:r>
            <a:r>
              <a:rPr lang="en-US" dirty="0" smtClean="0"/>
              <a:t>to distinct cell populations</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559965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a “cell map” to represent the variant clusters in 100 hypothetical cells of a tissue</a:t>
            </a:r>
            <a:endParaRPr lang="en-US" dirty="0"/>
          </a:p>
        </p:txBody>
      </p:sp>
      <p:pic>
        <p:nvPicPr>
          <p:cNvPr id="4" name="Content Placeholder 3" descr="Figure2_clonalityVisualiza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448" t="50165" r="143" b="14368"/>
          <a:stretch/>
        </p:blipFill>
        <p:spPr>
          <a:xfrm>
            <a:off x="189640" y="1483776"/>
            <a:ext cx="8646298" cy="4439448"/>
          </a:xfrm>
        </p:spPr>
      </p:pic>
    </p:spTree>
    <p:extLst>
      <p:ext uri="{BB962C8B-B14F-4D97-AF65-F5344CB8AC3E}">
        <p14:creationId xmlns:p14="http://schemas.microsoft.com/office/powerpoint/2010/main" val="272679152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‘fish’ plot is used to represent </a:t>
            </a:r>
            <a:r>
              <a:rPr lang="en-US" dirty="0"/>
              <a:t>s</a:t>
            </a:r>
            <a:r>
              <a:rPr lang="en-US" dirty="0" smtClean="0"/>
              <a:t>ub-clones lost and gained over time</a:t>
            </a:r>
            <a:endParaRPr lang="en-US" dirty="0"/>
          </a:p>
        </p:txBody>
      </p:sp>
      <p:pic>
        <p:nvPicPr>
          <p:cNvPr id="4" name="Content Placeholder 3" descr="AML31.fishplot.v2.p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8" t="6825" r="2780" b="3699"/>
          <a:stretch/>
        </p:blipFill>
        <p:spPr>
          <a:xfrm>
            <a:off x="179750" y="1646390"/>
            <a:ext cx="8783695" cy="3919978"/>
          </a:xfrm>
        </p:spPr>
      </p:pic>
    </p:spTree>
    <p:extLst>
      <p:ext uri="{BB962C8B-B14F-4D97-AF65-F5344CB8AC3E}">
        <p14:creationId xmlns:p14="http://schemas.microsoft.com/office/powerpoint/2010/main" val="34671417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dirty="0" smtClean="0"/>
              <a:t>Introduction</a:t>
            </a:r>
            <a:endParaRPr lang="en-US" dirty="0"/>
          </a:p>
        </p:txBody>
      </p:sp>
    </p:spTree>
    <p:extLst>
      <p:ext uri="{BB962C8B-B14F-4D97-AF65-F5344CB8AC3E}">
        <p14:creationId xmlns:p14="http://schemas.microsoft.com/office/powerpoint/2010/main" val="200474058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Visualizing copy number variation</a:t>
            </a:r>
            <a:endParaRPr lang="en-US" dirty="0"/>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smtClean="0"/>
              <a:t>KRAS amplification in a metastatic breast cancer</a:t>
            </a:r>
            <a:endParaRPr lang="en-US" dirty="0"/>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smtClean="0"/>
              <a:t>Mean tumor-normal depth per 10kb window plotted</a:t>
            </a:r>
            <a:endParaRPr lang="en-US" dirty="0"/>
          </a:p>
        </p:txBody>
      </p:sp>
    </p:spTree>
    <p:extLst>
      <p:ext uri="{BB962C8B-B14F-4D97-AF65-F5344CB8AC3E}">
        <p14:creationId xmlns:p14="http://schemas.microsoft.com/office/powerpoint/2010/main" val="2665572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‘lollipop’ plot is used to variant recurrence in a gene  </a:t>
            </a:r>
            <a:endParaRPr lang="en-US" dirty="0"/>
          </a:p>
        </p:txBody>
      </p:sp>
      <p:pic>
        <p:nvPicPr>
          <p:cNvPr id="6" name="Content Placeholder 5" descr="ProteinPaint Cosmic KRAS.png"/>
          <p:cNvPicPr>
            <a:picLocks noGrp="1" noChangeAspect="1"/>
          </p:cNvPicPr>
          <p:nvPr>
            <p:ph idx="1"/>
          </p:nvPr>
        </p:nvPicPr>
        <p:blipFill>
          <a:blip r:embed="rId2">
            <a:extLst>
              <a:ext uri="{28A0092B-C50C-407E-A947-70E740481C1C}">
                <a14:useLocalDpi xmlns:a14="http://schemas.microsoft.com/office/drawing/2010/main" val="0"/>
              </a:ext>
            </a:extLst>
          </a:blip>
          <a:srcRect l="-10380" r="-10380"/>
          <a:stretch>
            <a:fillRect/>
          </a:stretch>
        </p:blipFill>
        <p:spPr/>
      </p:pic>
      <p:sp>
        <p:nvSpPr>
          <p:cNvPr id="3" name="TextBox 2"/>
          <p:cNvSpPr txBox="1"/>
          <p:nvPr/>
        </p:nvSpPr>
        <p:spPr>
          <a:xfrm>
            <a:off x="238128" y="6316508"/>
            <a:ext cx="7186583" cy="369332"/>
          </a:xfrm>
          <a:prstGeom prst="rect">
            <a:avLst/>
          </a:prstGeom>
          <a:noFill/>
        </p:spPr>
        <p:txBody>
          <a:bodyPr wrap="none" rtlCol="0">
            <a:spAutoFit/>
          </a:bodyPr>
          <a:lstStyle/>
          <a:p>
            <a:r>
              <a:rPr lang="en-US" dirty="0" smtClean="0"/>
              <a:t>* Actually this one used “</a:t>
            </a:r>
            <a:r>
              <a:rPr lang="en-US" dirty="0" err="1" smtClean="0"/>
              <a:t>ProteinPaint</a:t>
            </a:r>
            <a:r>
              <a:rPr lang="en-US" dirty="0" smtClean="0"/>
              <a:t>” a web based tool we will try</a:t>
            </a:r>
            <a:endParaRPr lang="en-US" dirty="0"/>
          </a:p>
        </p:txBody>
      </p:sp>
    </p:spTree>
    <p:extLst>
      <p:ext uri="{BB962C8B-B14F-4D97-AF65-F5344CB8AC3E}">
        <p14:creationId xmlns:p14="http://schemas.microsoft.com/office/powerpoint/2010/main" val="382901038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‘waterfall’ plot is one way to visualize the pattern of recurrence in a cohort</a:t>
            </a:r>
            <a:endParaRPr lang="en-US" dirty="0"/>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8939084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Heatmaps</a:t>
            </a:r>
            <a:r>
              <a:rPr lang="en-US" dirty="0"/>
              <a:t> </a:t>
            </a:r>
            <a:r>
              <a:rPr lang="en-US" dirty="0" smtClean="0"/>
              <a:t>are a common way to simultaneously visualize multiple features of a dataset</a:t>
            </a:r>
            <a:endParaRPr lang="en-US" dirty="0"/>
          </a:p>
        </p:txBody>
      </p:sp>
      <p:pic>
        <p:nvPicPr>
          <p:cNvPr id="4" name="Content Placeholder 3" descr="heatmap3_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85" r="3891"/>
          <a:stretch/>
        </p:blipFill>
        <p:spPr>
          <a:xfrm>
            <a:off x="1587553" y="936617"/>
            <a:ext cx="5420347" cy="5588367"/>
          </a:xfrm>
        </p:spPr>
      </p:pic>
    </p:spTree>
    <p:extLst>
      <p:ext uri="{BB962C8B-B14F-4D97-AF65-F5344CB8AC3E}">
        <p14:creationId xmlns:p14="http://schemas.microsoft.com/office/powerpoint/2010/main" val="179105734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GenVisR was created to help others make common genomic visualizations</a:t>
            </a:r>
            <a:endParaRPr lang="en-US" dirty="0"/>
          </a:p>
        </p:txBody>
      </p:sp>
      <p:pic>
        <p:nvPicPr>
          <p:cNvPr id="7" name="Picture 6" descr="genvis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59" y="941024"/>
            <a:ext cx="6141092" cy="5655829"/>
          </a:xfrm>
          <a:prstGeom prst="rect">
            <a:avLst/>
          </a:prstGeom>
        </p:spPr>
      </p:pic>
    </p:spTree>
    <p:extLst>
      <p:ext uri="{BB962C8B-B14F-4D97-AF65-F5344CB8AC3E}">
        <p14:creationId xmlns:p14="http://schemas.microsoft.com/office/powerpoint/2010/main" val="61832944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GenViz</a:t>
            </a:r>
            <a:r>
              <a:rPr lang="en-US" dirty="0" smtClean="0"/>
              <a:t> course site</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sz="2800" dirty="0" smtClean="0">
                <a:hlinkClick r:id="rId2"/>
              </a:rPr>
              <a:t>www.genviz.org</a:t>
            </a:r>
            <a:r>
              <a:rPr lang="en-US" sz="2800" dirty="0" smtClean="0"/>
              <a:t> </a:t>
            </a:r>
            <a:endParaRPr lang="en-US" sz="2800" dirty="0"/>
          </a:p>
        </p:txBody>
      </p:sp>
    </p:spTree>
    <p:extLst>
      <p:ext uri="{BB962C8B-B14F-4D97-AF65-F5344CB8AC3E}">
        <p14:creationId xmlns:p14="http://schemas.microsoft.com/office/powerpoint/2010/main" val="264904987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for module 1</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endParaRPr lang="en-US" dirty="0" smtClean="0"/>
          </a:p>
          <a:p>
            <a:pPr marL="0" indent="0">
              <a:buNone/>
            </a:pPr>
            <a:endParaRPr lang="en-US" dirty="0"/>
          </a:p>
          <a:p>
            <a:pPr marL="0" indent="0" algn="ctr">
              <a:buNone/>
            </a:pPr>
            <a:r>
              <a:rPr lang="en-US" dirty="0" smtClean="0">
                <a:hlinkClick r:id="rId2"/>
              </a:rPr>
              <a:t>www.genviz.org/</a:t>
            </a:r>
            <a:r>
              <a:rPr lang="en-US" dirty="0">
                <a:hlinkClick r:id="rId2"/>
              </a:rPr>
              <a:t>course/#module-</a:t>
            </a:r>
            <a:r>
              <a:rPr lang="en-US" dirty="0" smtClean="0">
                <a:hlinkClick r:id="rId2"/>
              </a:rPr>
              <a:t>1</a:t>
            </a:r>
            <a:r>
              <a:rPr lang="en-US" dirty="0" smtClean="0"/>
              <a:t> </a:t>
            </a:r>
            <a:endParaRPr lang="en-US" dirty="0"/>
          </a:p>
          <a:p>
            <a:endParaRPr lang="en-US" dirty="0" smtClean="0"/>
          </a:p>
          <a:p>
            <a:endParaRPr lang="en-US" dirty="0"/>
          </a:p>
        </p:txBody>
      </p:sp>
    </p:spTree>
    <p:extLst>
      <p:ext uri="{BB962C8B-B14F-4D97-AF65-F5344CB8AC3E}">
        <p14:creationId xmlns:p14="http://schemas.microsoft.com/office/powerpoint/2010/main" val="162607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create visualizations of genomic data?</a:t>
            </a:r>
            <a:endParaRPr lang="en-US" dirty="0"/>
          </a:p>
        </p:txBody>
      </p:sp>
      <p:sp>
        <p:nvSpPr>
          <p:cNvPr id="3" name="Content Placeholder 2"/>
          <p:cNvSpPr>
            <a:spLocks noGrp="1"/>
          </p:cNvSpPr>
          <p:nvPr>
            <p:ph idx="1"/>
          </p:nvPr>
        </p:nvSpPr>
        <p:spPr/>
        <p:txBody>
          <a:bodyPr/>
          <a:lstStyle/>
          <a:p>
            <a:r>
              <a:rPr lang="en-US" dirty="0" smtClean="0"/>
              <a:t>Data exploration and interpretation of results</a:t>
            </a:r>
          </a:p>
          <a:p>
            <a:pPr lvl="1"/>
            <a:r>
              <a:rPr lang="en-US" dirty="0" smtClean="0"/>
              <a:t>QC analysis</a:t>
            </a:r>
          </a:p>
          <a:p>
            <a:pPr lvl="1"/>
            <a:r>
              <a:rPr lang="en-US" dirty="0" smtClean="0"/>
              <a:t>Understanding whether/how an experiment worked</a:t>
            </a:r>
          </a:p>
          <a:p>
            <a:pPr lvl="1"/>
            <a:r>
              <a:rPr lang="en-US" dirty="0" smtClean="0"/>
              <a:t>Discovery</a:t>
            </a:r>
          </a:p>
          <a:p>
            <a:pPr lvl="1"/>
            <a:endParaRPr lang="en-US" dirty="0" smtClean="0"/>
          </a:p>
          <a:p>
            <a:r>
              <a:rPr lang="en-US" dirty="0" smtClean="0"/>
              <a:t>Communication</a:t>
            </a:r>
          </a:p>
          <a:p>
            <a:pPr lvl="1"/>
            <a:r>
              <a:rPr lang="en-US" dirty="0" smtClean="0"/>
              <a:t>Slides for presentations</a:t>
            </a:r>
          </a:p>
          <a:p>
            <a:pPr lvl="2"/>
            <a:r>
              <a:rPr lang="en-US" dirty="0"/>
              <a:t>e</a:t>
            </a:r>
            <a:r>
              <a:rPr lang="en-US" dirty="0" smtClean="0"/>
              <a:t>.g. Keynote, </a:t>
            </a:r>
            <a:r>
              <a:rPr lang="en-US" dirty="0" err="1" smtClean="0"/>
              <a:t>Powerpoint</a:t>
            </a:r>
            <a:r>
              <a:rPr lang="en-US" dirty="0" smtClean="0"/>
              <a:t>, etc.</a:t>
            </a:r>
          </a:p>
          <a:p>
            <a:pPr lvl="1"/>
            <a:r>
              <a:rPr lang="en-US" dirty="0" smtClean="0"/>
              <a:t>Figures for publications</a:t>
            </a:r>
          </a:p>
          <a:p>
            <a:pPr lvl="2"/>
            <a:r>
              <a:rPr lang="en-US" dirty="0"/>
              <a:t>e</a:t>
            </a:r>
            <a:r>
              <a:rPr lang="en-US" dirty="0" smtClean="0"/>
              <a:t>.g. PDFs, PNGs, etc.</a:t>
            </a:r>
            <a:endParaRPr lang="en-US" dirty="0"/>
          </a:p>
        </p:txBody>
      </p:sp>
    </p:spTree>
    <p:extLst>
      <p:ext uri="{BB962C8B-B14F-4D97-AF65-F5344CB8AC3E}">
        <p14:creationId xmlns:p14="http://schemas.microsoft.com/office/powerpoint/2010/main" val="30945749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800" y="1315102"/>
            <a:ext cx="4313189" cy="5393294"/>
          </a:xfrm>
          <a:prstGeom prst="rect">
            <a:avLst/>
          </a:prstGeom>
        </p:spPr>
      </p:pic>
      <p:sp>
        <p:nvSpPr>
          <p:cNvPr id="5" name="Title 1"/>
          <p:cNvSpPr>
            <a:spLocks noGrp="1"/>
          </p:cNvSpPr>
          <p:nvPr>
            <p:ph type="title"/>
          </p:nvPr>
        </p:nvSpPr>
        <p:spPr>
          <a:xfrm>
            <a:off x="226785" y="110803"/>
            <a:ext cx="8636001" cy="571056"/>
          </a:xfrm>
        </p:spPr>
        <p:txBody>
          <a:bodyPr/>
          <a:lstStyle/>
          <a:p>
            <a:r>
              <a:rPr lang="en-US" dirty="0" smtClean="0"/>
              <a:t>Review of central dogma</a:t>
            </a:r>
            <a:endParaRPr lang="en-US" dirty="0"/>
          </a:p>
        </p:txBody>
      </p:sp>
    </p:spTree>
    <p:extLst>
      <p:ext uri="{BB962C8B-B14F-4D97-AF65-F5344CB8AC3E}">
        <p14:creationId xmlns:p14="http://schemas.microsoft.com/office/powerpoint/2010/main" val="39233391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pPr marL="0" indent="0" algn="ctr">
              <a:buNone/>
            </a:pPr>
            <a:r>
              <a:rPr lang="en-US" dirty="0"/>
              <a:t>‘</a:t>
            </a:r>
            <a:r>
              <a:rPr lang="en-US" dirty="0" err="1"/>
              <a:t>Omics</a:t>
            </a:r>
            <a:r>
              <a:rPr lang="en-US" dirty="0"/>
              <a:t> </a:t>
            </a:r>
            <a:r>
              <a:rPr lang="en-US" dirty="0" smtClean="0"/>
              <a:t>technologies</a:t>
            </a:r>
            <a:endParaRPr lang="en-US" dirty="0"/>
          </a:p>
        </p:txBody>
      </p:sp>
    </p:spTree>
    <p:extLst>
      <p:ext uri="{BB962C8B-B14F-4D97-AF65-F5344CB8AC3E}">
        <p14:creationId xmlns:p14="http://schemas.microsoft.com/office/powerpoint/2010/main" val="12279850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a:ea typeface="ＭＳ Ｐゴシック" charset="-128"/>
                <a:cs typeface="Trebuchet MS" charset="0"/>
              </a:rPr>
              <a:t>Non-parallel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990600"/>
            <a:ext cx="8115300" cy="558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6027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1213</TotalTime>
  <Words>2730</Words>
  <Application>Microsoft Macintosh PowerPoint</Application>
  <PresentationFormat>On-screen Show (4:3)</PresentationFormat>
  <Paragraphs>361</Paragraphs>
  <Slides>56</Slides>
  <Notes>10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MGI_PPT_template_4-3_v1b</vt:lpstr>
      <vt:lpstr>GenViz Module 1: Introduction to genomic data visualization and interpretation</vt:lpstr>
      <vt:lpstr>PowerPoint Presentation</vt:lpstr>
      <vt:lpstr>Learning objectives of the course</vt:lpstr>
      <vt:lpstr>Learning objectives of module 1</vt:lpstr>
      <vt:lpstr>PowerPoint Presentation</vt:lpstr>
      <vt:lpstr>Why do we create visualizations of genomic data?</vt:lpstr>
      <vt:lpstr>Review of central dogma</vt:lpstr>
      <vt:lpstr>PowerPoint Presentation</vt:lpstr>
      <vt:lpstr>Non-parallel (Sanger) sequencing</vt:lpstr>
      <vt:lpstr>Non-parallel (Sanger) sequencing</vt:lpstr>
      <vt:lpstr>Costs of sequencing a human genome have plummeted from $100M to $1000</vt:lpstr>
      <vt:lpstr>Massively parallel sequencing (NGS) has transformed biomedical inquiry</vt:lpstr>
      <vt:lpstr>Massively Parallel DNA sequencing instruments</vt:lpstr>
      <vt:lpstr>Library Construction for MPS</vt:lpstr>
      <vt:lpstr>Hybrid Capture</vt:lpstr>
      <vt:lpstr>Multiplex PCR Amplification of Targets</vt:lpstr>
      <vt:lpstr>Illumina: Massively Parallel Sequencing by Synthesis</vt:lpstr>
      <vt:lpstr>Platforms: Oxford Nanopore Sequencing</vt:lpstr>
      <vt:lpstr>Nanopore Sequencing Devices</vt:lpstr>
      <vt:lpstr>Future nanopore developments</vt:lpstr>
      <vt:lpstr>Genomics research has exploded with the rapid advances in DNA sequencing technologies</vt:lpstr>
      <vt:lpstr>Whole genome, exome and transcriptome sequencing allows us to detect and confirm many different variant types</vt:lpstr>
      <vt:lpstr>PowerPoint Presentation</vt:lpstr>
      <vt:lpstr>Common genomic data file formats</vt:lpstr>
      <vt:lpstr>VCF file</vt:lpstr>
      <vt:lpstr>Example of SAM/BAM file format</vt:lpstr>
      <vt:lpstr>Introduction to the SAM/BAM format</vt:lpstr>
      <vt:lpstr>SAM/BAM header section</vt:lpstr>
      <vt:lpstr>SAM/BAM alignment section</vt:lpstr>
      <vt:lpstr>SAM/BAM flags explained</vt:lpstr>
      <vt:lpstr>CIGAR strings explained</vt:lpstr>
      <vt:lpstr>Introduction to the BED format</vt:lpstr>
      <vt:lpstr>Manipulation of SAM/BAM and BED files</vt:lpstr>
      <vt:lpstr>PowerPoint Presentation</vt:lpstr>
      <vt:lpstr>Common problems</vt:lpstr>
      <vt:lpstr>PowerPoint Presentation</vt:lpstr>
      <vt:lpstr>Genome browsers - Ensembl</vt:lpstr>
      <vt:lpstr>Genome browsers - UCSC</vt:lpstr>
      <vt:lpstr>Genome browsers - IGV</vt:lpstr>
      <vt:lpstr>PowerPoint Presentation</vt:lpstr>
      <vt:lpstr>Fundamentals of data visualization</vt:lpstr>
      <vt:lpstr>PowerPoint Presentation</vt:lpstr>
      <vt:lpstr>Best practices from this workshop</vt:lpstr>
      <vt:lpstr>Best practices from the experts</vt:lpstr>
      <vt:lpstr>PowerPoint Presentation</vt:lpstr>
      <vt:lpstr>Histogram and scatterplot to define cell populations</vt:lpstr>
      <vt:lpstr>Clustering to define to distinct cell populations</vt:lpstr>
      <vt:lpstr>Using a “cell map” to represent the variant clusters in 100 hypothetical cells of a tissue</vt:lpstr>
      <vt:lpstr>A ‘fish’ plot is used to represent sub-clones lost and gained over time</vt:lpstr>
      <vt:lpstr>Visualizing copy number variation</vt:lpstr>
      <vt:lpstr>A ‘lollipop’ plot is used to variant recurrence in a gene  </vt:lpstr>
      <vt:lpstr>A ‘waterfall’ plot is one way to visualize the pattern of recurrence in a cohort</vt:lpstr>
      <vt:lpstr>Heatmaps are a common way to simultaneously visualize multiple features of a dataset</vt:lpstr>
      <vt:lpstr>GenVisR was created to help others make common genomic visualizations</vt:lpstr>
      <vt:lpstr>Introduction to GenViz course site</vt:lpstr>
      <vt:lpstr>Tutorial for module 1</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86</cp:revision>
  <dcterms:created xsi:type="dcterms:W3CDTF">2015-05-07T20:45:54Z</dcterms:created>
  <dcterms:modified xsi:type="dcterms:W3CDTF">2017-09-10T16:57:16Z</dcterms:modified>
</cp:coreProperties>
</file>